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360" r:id="rId2"/>
    <p:sldId id="361" r:id="rId3"/>
    <p:sldId id="257" r:id="rId4"/>
    <p:sldId id="362" r:id="rId5"/>
    <p:sldId id="258" r:id="rId6"/>
    <p:sldId id="259" r:id="rId7"/>
    <p:sldId id="260" r:id="rId8"/>
    <p:sldId id="261" r:id="rId9"/>
    <p:sldId id="262" r:id="rId10"/>
    <p:sldId id="363" r:id="rId11"/>
    <p:sldId id="364" r:id="rId12"/>
    <p:sldId id="365" r:id="rId13"/>
    <p:sldId id="366" r:id="rId14"/>
    <p:sldId id="367" r:id="rId15"/>
    <p:sldId id="368" r:id="rId16"/>
    <p:sldId id="369" r:id="rId17"/>
    <p:sldId id="370" r:id="rId18"/>
    <p:sldId id="371" r:id="rId1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70" autoAdjust="0"/>
  </p:normalViewPr>
  <p:slideViewPr>
    <p:cSldViewPr>
      <p:cViewPr varScale="1">
        <p:scale>
          <a:sx n="51" d="100"/>
          <a:sy n="51" d="100"/>
        </p:scale>
        <p:origin x="1124"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1E30626-4655-403C-8639-4C898839F292}" type="datetimeFigureOut">
              <a:rPr lang="en-IN" smtClean="0"/>
              <a:t>14-08-2024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231CE6D-A815-4E4D-B249-9DE18FE05255}" type="slidenum">
              <a:rPr lang="en-IN" smtClean="0"/>
              <a:t>‹#›</a:t>
            </a:fld>
            <a:endParaRPr lang="en-IN"/>
          </a:p>
        </p:txBody>
      </p:sp>
    </p:spTree>
    <p:extLst>
      <p:ext uri="{BB962C8B-B14F-4D97-AF65-F5344CB8AC3E}">
        <p14:creationId xmlns:p14="http://schemas.microsoft.com/office/powerpoint/2010/main" val="278566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1"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2060194" y="1491088"/>
            <a:ext cx="2965450" cy="4462145"/>
          </a:xfrm>
          <a:prstGeom prst="rect">
            <a:avLst/>
          </a:prstGeom>
        </p:spPr>
        <p:txBody>
          <a:bodyPr wrap="square" lIns="0" tIns="0" rIns="0" bIns="0">
            <a:spAutoFit/>
          </a:bodyPr>
          <a:lstStyle>
            <a:lvl1pPr>
              <a:defRPr sz="3000" b="0" i="0">
                <a:solidFill>
                  <a:schemeClr val="tx1"/>
                </a:solidFill>
                <a:latin typeface="Carlito"/>
                <a:cs typeface="Carlito"/>
              </a:defRPr>
            </a:lvl1pPr>
          </a:lstStyle>
          <a:p>
            <a:endParaRPr/>
          </a:p>
        </p:txBody>
      </p:sp>
      <p:sp>
        <p:nvSpPr>
          <p:cNvPr id="4" name="Holder 4"/>
          <p:cNvSpPr>
            <a:spLocks noGrp="1"/>
          </p:cNvSpPr>
          <p:nvPr>
            <p:ph sz="half" idx="3"/>
          </p:nvPr>
        </p:nvSpPr>
        <p:spPr>
          <a:xfrm>
            <a:off x="6327775" y="1622501"/>
            <a:ext cx="2715259" cy="4141470"/>
          </a:xfrm>
          <a:prstGeom prst="rect">
            <a:avLst/>
          </a:prstGeom>
        </p:spPr>
        <p:txBody>
          <a:bodyPr wrap="square" lIns="0" tIns="0" rIns="0" bIns="0">
            <a:spAutoFit/>
          </a:bodyPr>
          <a:lstStyle>
            <a:lvl1pPr>
              <a:defRPr sz="30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76941" y="324993"/>
            <a:ext cx="9163092" cy="1300480"/>
          </a:xfrm>
          <a:prstGeom prst="rect">
            <a:avLst/>
          </a:prstGeom>
        </p:spPr>
        <p:txBody>
          <a:bodyPr wrap="square" lIns="0" tIns="0" rIns="0" bIns="0">
            <a:spAutoFit/>
          </a:bodyPr>
          <a:lstStyle>
            <a:lvl1pPr>
              <a:defRPr sz="44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1367408" y="3279088"/>
            <a:ext cx="9979025" cy="2202179"/>
          </a:xfrm>
          <a:prstGeom prst="rect">
            <a:avLst/>
          </a:prstGeom>
        </p:spPr>
        <p:txBody>
          <a:bodyPr wrap="square" lIns="0" tIns="0" rIns="0" bIns="0">
            <a:spAutoFit/>
          </a:bodyPr>
          <a:lstStyle>
            <a:lvl1pPr>
              <a:defRPr sz="3200" b="1" i="0">
                <a:solidFill>
                  <a:schemeClr val="tx1"/>
                </a:solidFill>
                <a:latin typeface="Carlito"/>
                <a:cs typeface="Carlito"/>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7" name="Picture 6">
            <a:extLst>
              <a:ext uri="{FF2B5EF4-FFF2-40B4-BE49-F238E27FC236}">
                <a16:creationId xmlns:a16="http://schemas.microsoft.com/office/drawing/2014/main" id="{F904711D-9DBD-D888-BE49-9E444FD15620}"/>
              </a:ext>
            </a:extLst>
          </p:cNvPr>
          <p:cNvPicPr>
            <a:picLocks noChangeAspect="1"/>
          </p:cNvPicPr>
          <p:nvPr userDrawn="1"/>
        </p:nvPicPr>
        <p:blipFill rotWithShape="1">
          <a:blip r:embed="rId7"/>
          <a:srcRect t="27930" b="26185"/>
          <a:stretch/>
        </p:blipFill>
        <p:spPr>
          <a:xfrm>
            <a:off x="-10885" y="76200"/>
            <a:ext cx="1987826" cy="6096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4F01-62C0-1F96-13BE-8CC8DD265000}"/>
              </a:ext>
            </a:extLst>
          </p:cNvPr>
          <p:cNvSpPr>
            <a:spLocks noGrp="1"/>
          </p:cNvSpPr>
          <p:nvPr>
            <p:ph type="ctrTitle"/>
          </p:nvPr>
        </p:nvSpPr>
        <p:spPr>
          <a:xfrm>
            <a:off x="914400" y="1371600"/>
            <a:ext cx="10363200" cy="677108"/>
          </a:xfrm>
        </p:spPr>
        <p:txBody>
          <a:bodyPr/>
          <a:lstStyle/>
          <a:p>
            <a:pPr algn="ctr"/>
            <a:r>
              <a:rPr lang="en-US" dirty="0"/>
              <a:t>Materials Science and Engineering</a:t>
            </a:r>
            <a:endParaRPr lang="en-IN" dirty="0"/>
          </a:p>
        </p:txBody>
      </p:sp>
      <p:sp>
        <p:nvSpPr>
          <p:cNvPr id="3" name="Subtitle 2">
            <a:extLst>
              <a:ext uri="{FF2B5EF4-FFF2-40B4-BE49-F238E27FC236}">
                <a16:creationId xmlns:a16="http://schemas.microsoft.com/office/drawing/2014/main" id="{3CB52522-B00E-4F42-AC61-D1066177EB77}"/>
              </a:ext>
            </a:extLst>
          </p:cNvPr>
          <p:cNvSpPr>
            <a:spLocks noGrp="1"/>
          </p:cNvSpPr>
          <p:nvPr>
            <p:ph type="subTitle" idx="4"/>
          </p:nvPr>
        </p:nvSpPr>
        <p:spPr>
          <a:xfrm>
            <a:off x="1828800" y="3429000"/>
            <a:ext cx="8534400" cy="1969770"/>
          </a:xfrm>
        </p:spPr>
        <p:txBody>
          <a:bodyPr/>
          <a:lstStyle/>
          <a:p>
            <a:pPr algn="ctr"/>
            <a:r>
              <a:rPr lang="en-US" dirty="0"/>
              <a:t>Dr. Ranjit Kumar</a:t>
            </a:r>
          </a:p>
          <a:p>
            <a:pPr algn="ctr"/>
            <a:r>
              <a:rPr lang="en-US" dirty="0"/>
              <a:t>Department of Chemical Engineering</a:t>
            </a:r>
          </a:p>
          <a:p>
            <a:pPr algn="ctr"/>
            <a:endParaRPr lang="en-US" dirty="0"/>
          </a:p>
          <a:p>
            <a:pPr algn="ctr"/>
            <a:r>
              <a:rPr lang="en-US" dirty="0"/>
              <a:t>Email: ranjit.kumar@snu.edu.in</a:t>
            </a:r>
            <a:endParaRPr lang="en-IN" dirty="0"/>
          </a:p>
        </p:txBody>
      </p:sp>
    </p:spTree>
    <p:extLst>
      <p:ext uri="{BB962C8B-B14F-4D97-AF65-F5344CB8AC3E}">
        <p14:creationId xmlns:p14="http://schemas.microsoft.com/office/powerpoint/2010/main" val="1041428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AE53-F559-486F-010B-3C21BE2A63F7}"/>
              </a:ext>
            </a:extLst>
          </p:cNvPr>
          <p:cNvSpPr>
            <a:spLocks noGrp="1"/>
          </p:cNvSpPr>
          <p:nvPr>
            <p:ph type="title"/>
          </p:nvPr>
        </p:nvSpPr>
        <p:spPr>
          <a:xfrm>
            <a:off x="2514600" y="0"/>
            <a:ext cx="9163092" cy="677108"/>
          </a:xfrm>
        </p:spPr>
        <p:txBody>
          <a:bodyPr/>
          <a:lstStyle/>
          <a:p>
            <a:r>
              <a:rPr lang="en-US" dirty="0"/>
              <a:t>Computational Materials Science</a:t>
            </a:r>
            <a:endParaRPr lang="en-IN" dirty="0"/>
          </a:p>
        </p:txBody>
      </p:sp>
      <p:sp>
        <p:nvSpPr>
          <p:cNvPr id="3" name="Text Placeholder 2">
            <a:extLst>
              <a:ext uri="{FF2B5EF4-FFF2-40B4-BE49-F238E27FC236}">
                <a16:creationId xmlns:a16="http://schemas.microsoft.com/office/drawing/2014/main" id="{913E7BF5-1CE8-BAF4-F1A6-A79C1F499687}"/>
              </a:ext>
            </a:extLst>
          </p:cNvPr>
          <p:cNvSpPr>
            <a:spLocks noGrp="1"/>
          </p:cNvSpPr>
          <p:nvPr>
            <p:ph type="body" idx="1"/>
          </p:nvPr>
        </p:nvSpPr>
        <p:spPr>
          <a:xfrm>
            <a:off x="228600" y="990600"/>
            <a:ext cx="11734800" cy="5539978"/>
          </a:xfrm>
        </p:spPr>
        <p:txBody>
          <a:bodyPr/>
          <a:lstStyle/>
          <a:p>
            <a:pPr algn="just"/>
            <a:r>
              <a:rPr lang="en-US" sz="2800" b="0" i="0" dirty="0">
                <a:solidFill>
                  <a:srgbClr val="001E2E"/>
                </a:solidFill>
                <a:effectLst/>
                <a:highlight>
                  <a:srgbClr val="FFFFFF"/>
                </a:highlight>
                <a:latin typeface="Google Sans"/>
              </a:rPr>
              <a:t>Computational materials science (CMS) is a field that uses computers to study the properties and structures of materials, and how they relate to processing conditions. It uses physical modeling, machine learning, and theoretical models to understand the relationships between material structure and properties. CMS can be used for many purposes, including:</a:t>
            </a:r>
          </a:p>
          <a:p>
            <a:pPr algn="just"/>
            <a:endParaRPr lang="en-US" sz="2400" b="0" i="0" dirty="0">
              <a:solidFill>
                <a:srgbClr val="001E2E"/>
              </a:solidFill>
              <a:effectLst/>
              <a:highlight>
                <a:srgbClr val="FFFFFF"/>
              </a:highlight>
              <a:latin typeface="Google Sans"/>
            </a:endParaRPr>
          </a:p>
          <a:p>
            <a:pPr marL="342900" indent="-342900" algn="just">
              <a:buFont typeface="Arial" panose="020B0604020202020204" pitchFamily="34" charset="0"/>
              <a:buChar char="•"/>
            </a:pPr>
            <a:r>
              <a:rPr lang="en-US" sz="2800" b="0" i="0" dirty="0">
                <a:solidFill>
                  <a:srgbClr val="001E2E"/>
                </a:solidFill>
                <a:effectLst/>
                <a:highlight>
                  <a:srgbClr val="FFFFFF"/>
                </a:highlight>
                <a:latin typeface="Google Sans"/>
              </a:rPr>
              <a:t>CMS can help researchers discover new materials and investigate existing inorganic materials, such as metals.</a:t>
            </a:r>
          </a:p>
          <a:p>
            <a:pPr marL="342900" indent="-342900" algn="just">
              <a:buFont typeface="Arial" panose="020B0604020202020204" pitchFamily="34" charset="0"/>
              <a:buChar char="•"/>
            </a:pPr>
            <a:r>
              <a:rPr lang="en-US" sz="2800" b="0" i="0" dirty="0">
                <a:solidFill>
                  <a:srgbClr val="001E2E"/>
                </a:solidFill>
                <a:effectLst/>
                <a:highlight>
                  <a:srgbClr val="FFFFFF"/>
                </a:highlight>
                <a:latin typeface="Google Sans"/>
              </a:rPr>
              <a:t>CMS can be used to improve the properties of materials, such as piezoelectric smart materials, which can convert mechanical energy into electrical energy.</a:t>
            </a:r>
          </a:p>
          <a:p>
            <a:pPr marL="342900" indent="-342900" algn="just">
              <a:buFont typeface="Arial" panose="020B0604020202020204" pitchFamily="34" charset="0"/>
              <a:buChar char="•"/>
            </a:pPr>
            <a:r>
              <a:rPr lang="en-US" sz="2800" b="0" i="0" dirty="0">
                <a:solidFill>
                  <a:srgbClr val="001E2E"/>
                </a:solidFill>
                <a:effectLst/>
                <a:highlight>
                  <a:srgbClr val="FFFFFF"/>
                </a:highlight>
                <a:latin typeface="Google Sans"/>
              </a:rPr>
              <a:t>CMS can help researchers explain experiments and explore materials theories.</a:t>
            </a:r>
          </a:p>
          <a:p>
            <a:pPr marL="342900" indent="-342900" algn="just">
              <a:buFont typeface="Arial" panose="020B0604020202020204" pitchFamily="34" charset="0"/>
              <a:buChar char="•"/>
            </a:pPr>
            <a:r>
              <a:rPr lang="en-US" sz="2800" b="0" i="0" dirty="0">
                <a:solidFill>
                  <a:srgbClr val="001E2E"/>
                </a:solidFill>
                <a:effectLst/>
                <a:highlight>
                  <a:srgbClr val="FFFFFF"/>
                </a:highlight>
                <a:latin typeface="Google Sans"/>
              </a:rPr>
              <a:t>Advances in computing power and software allow researchers to design, synthesize, characterize, and test materials in a virtual setting.</a:t>
            </a:r>
          </a:p>
        </p:txBody>
      </p:sp>
    </p:spTree>
    <p:extLst>
      <p:ext uri="{BB962C8B-B14F-4D97-AF65-F5344CB8AC3E}">
        <p14:creationId xmlns:p14="http://schemas.microsoft.com/office/powerpoint/2010/main" val="91496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C0E3-CACD-EDDE-827D-D76B48C348E8}"/>
              </a:ext>
            </a:extLst>
          </p:cNvPr>
          <p:cNvSpPr>
            <a:spLocks noGrp="1"/>
          </p:cNvSpPr>
          <p:nvPr>
            <p:ph type="title"/>
          </p:nvPr>
        </p:nvSpPr>
        <p:spPr>
          <a:xfrm>
            <a:off x="1976940" y="324993"/>
            <a:ext cx="9757859" cy="677108"/>
          </a:xfrm>
        </p:spPr>
        <p:txBody>
          <a:bodyPr/>
          <a:lstStyle/>
          <a:p>
            <a:pPr algn="ctr"/>
            <a:r>
              <a:rPr lang="en-US" dirty="0"/>
              <a:t>Computational Materials Applications</a:t>
            </a:r>
            <a:endParaRPr lang="en-IN" dirty="0"/>
          </a:p>
        </p:txBody>
      </p:sp>
      <p:sp>
        <p:nvSpPr>
          <p:cNvPr id="3" name="Text Placeholder 2">
            <a:extLst>
              <a:ext uri="{FF2B5EF4-FFF2-40B4-BE49-F238E27FC236}">
                <a16:creationId xmlns:a16="http://schemas.microsoft.com/office/drawing/2014/main" id="{BED3AA48-804A-3DCE-9244-76E9E5B6A0D7}"/>
              </a:ext>
            </a:extLst>
          </p:cNvPr>
          <p:cNvSpPr>
            <a:spLocks noGrp="1"/>
          </p:cNvSpPr>
          <p:nvPr>
            <p:ph type="body" idx="1"/>
          </p:nvPr>
        </p:nvSpPr>
        <p:spPr>
          <a:xfrm>
            <a:off x="304800" y="1143000"/>
            <a:ext cx="11658600" cy="5170646"/>
          </a:xfrm>
        </p:spPr>
        <p:txBody>
          <a:bodyPr/>
          <a:lstStyle/>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Properties of materials are not only determined by their respective chemical composition, but also to a large degree by their microstructure. Studying the interrelation between processing, structure and properties of materials is thus at the heart of materials science. </a:t>
            </a:r>
          </a:p>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The often competing, complex mechanisms take place on a range of different length- and time scales, requiring the development of new simulation methods suitable for scale-bridging. </a:t>
            </a:r>
          </a:p>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The investigation of crystal and defect properties for example, requires quantum mechanical calculations and atomistic simulation methods with typical time scales ranging from femtoseconds through nanoseconds and length scales ranging from </a:t>
            </a:r>
            <a:r>
              <a:rPr lang="en-US" sz="2400" b="0" i="0" dirty="0" err="1">
                <a:solidFill>
                  <a:srgbClr val="222222"/>
                </a:solidFill>
                <a:effectLst/>
                <a:highlight>
                  <a:srgbClr val="FFFFFF"/>
                </a:highlight>
                <a:latin typeface="Roboto" panose="02000000000000000000" pitchFamily="2" charset="0"/>
              </a:rPr>
              <a:t>Angströms</a:t>
            </a:r>
            <a:r>
              <a:rPr lang="en-US" sz="2400" b="0" i="0" dirty="0">
                <a:solidFill>
                  <a:srgbClr val="222222"/>
                </a:solidFill>
                <a:effectLst/>
                <a:highlight>
                  <a:srgbClr val="FFFFFF"/>
                </a:highlight>
                <a:latin typeface="Roboto" panose="02000000000000000000" pitchFamily="2" charset="0"/>
              </a:rPr>
              <a:t> to several hundred nanometers. </a:t>
            </a:r>
          </a:p>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Studying the interactions, statistics and self-organization of lattice defects.</a:t>
            </a:r>
          </a:p>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Predicting microstructure information, which are used in the design of engineering structures and devices.</a:t>
            </a:r>
            <a:endParaRPr lang="en-IN" sz="2400" dirty="0"/>
          </a:p>
        </p:txBody>
      </p:sp>
    </p:spTree>
    <p:extLst>
      <p:ext uri="{BB962C8B-B14F-4D97-AF65-F5344CB8AC3E}">
        <p14:creationId xmlns:p14="http://schemas.microsoft.com/office/powerpoint/2010/main" val="3400084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4E08-4518-A113-5817-CE66B0AF4CA1}"/>
              </a:ext>
            </a:extLst>
          </p:cNvPr>
          <p:cNvSpPr>
            <a:spLocks noGrp="1"/>
          </p:cNvSpPr>
          <p:nvPr>
            <p:ph type="title"/>
          </p:nvPr>
        </p:nvSpPr>
        <p:spPr>
          <a:xfrm>
            <a:off x="2133600" y="53133"/>
            <a:ext cx="9163092" cy="677108"/>
          </a:xfrm>
        </p:spPr>
        <p:txBody>
          <a:bodyPr/>
          <a:lstStyle/>
          <a:p>
            <a:pPr algn="ctr"/>
            <a:r>
              <a:rPr lang="en-US" dirty="0"/>
              <a:t>Some examples of simulation</a:t>
            </a:r>
            <a:endParaRPr lang="en-IN" dirty="0"/>
          </a:p>
        </p:txBody>
      </p:sp>
      <p:pic>
        <p:nvPicPr>
          <p:cNvPr id="4" name="Picture 3">
            <a:extLst>
              <a:ext uri="{FF2B5EF4-FFF2-40B4-BE49-F238E27FC236}">
                <a16:creationId xmlns:a16="http://schemas.microsoft.com/office/drawing/2014/main" id="{5DEE4059-DBAB-BAB8-024E-B1A30CBD036E}"/>
              </a:ext>
            </a:extLst>
          </p:cNvPr>
          <p:cNvPicPr>
            <a:picLocks noChangeAspect="1"/>
          </p:cNvPicPr>
          <p:nvPr/>
        </p:nvPicPr>
        <p:blipFill>
          <a:blip r:embed="rId2"/>
          <a:stretch>
            <a:fillRect/>
          </a:stretch>
        </p:blipFill>
        <p:spPr>
          <a:xfrm>
            <a:off x="-6990" y="1185892"/>
            <a:ext cx="4158980" cy="3152775"/>
          </a:xfrm>
          <a:prstGeom prst="rect">
            <a:avLst/>
          </a:prstGeom>
        </p:spPr>
      </p:pic>
      <p:sp>
        <p:nvSpPr>
          <p:cNvPr id="6" name="TextBox 5">
            <a:extLst>
              <a:ext uri="{FF2B5EF4-FFF2-40B4-BE49-F238E27FC236}">
                <a16:creationId xmlns:a16="http://schemas.microsoft.com/office/drawing/2014/main" id="{72E0D9A0-7856-8EA4-85A4-B5410B7FD319}"/>
              </a:ext>
            </a:extLst>
          </p:cNvPr>
          <p:cNvSpPr txBox="1"/>
          <p:nvPr/>
        </p:nvSpPr>
        <p:spPr>
          <a:xfrm>
            <a:off x="304800" y="4267200"/>
            <a:ext cx="3694791" cy="830997"/>
          </a:xfrm>
          <a:prstGeom prst="rect">
            <a:avLst/>
          </a:prstGeom>
          <a:noFill/>
        </p:spPr>
        <p:txBody>
          <a:bodyPr wrap="square">
            <a:spAutoFit/>
          </a:bodyPr>
          <a:lstStyle/>
          <a:p>
            <a:pPr algn="just"/>
            <a:r>
              <a:rPr lang="en-IN" sz="2400" dirty="0"/>
              <a:t>Charge density distribution in a silicon crystal</a:t>
            </a:r>
          </a:p>
        </p:txBody>
      </p:sp>
      <p:sp>
        <p:nvSpPr>
          <p:cNvPr id="9" name="TextBox 8">
            <a:extLst>
              <a:ext uri="{FF2B5EF4-FFF2-40B4-BE49-F238E27FC236}">
                <a16:creationId xmlns:a16="http://schemas.microsoft.com/office/drawing/2014/main" id="{F7A2853F-F215-1911-0F19-52232135C78A}"/>
              </a:ext>
            </a:extLst>
          </p:cNvPr>
          <p:cNvSpPr txBox="1"/>
          <p:nvPr/>
        </p:nvSpPr>
        <p:spPr>
          <a:xfrm>
            <a:off x="4553767" y="4263025"/>
            <a:ext cx="3084465" cy="461665"/>
          </a:xfrm>
          <a:prstGeom prst="rect">
            <a:avLst/>
          </a:prstGeom>
          <a:noFill/>
        </p:spPr>
        <p:txBody>
          <a:bodyPr wrap="square">
            <a:spAutoFit/>
          </a:bodyPr>
          <a:lstStyle/>
          <a:p>
            <a:r>
              <a:rPr lang="en-US" sz="2400" dirty="0"/>
              <a:t>Crack in a silicate glass</a:t>
            </a:r>
            <a:endParaRPr lang="en-IN" sz="2400" dirty="0"/>
          </a:p>
        </p:txBody>
      </p:sp>
      <p:pic>
        <p:nvPicPr>
          <p:cNvPr id="10" name="Picture 9">
            <a:extLst>
              <a:ext uri="{FF2B5EF4-FFF2-40B4-BE49-F238E27FC236}">
                <a16:creationId xmlns:a16="http://schemas.microsoft.com/office/drawing/2014/main" id="{B93083EF-84A0-2BB8-5BFD-717A0BD4AE72}"/>
              </a:ext>
            </a:extLst>
          </p:cNvPr>
          <p:cNvPicPr>
            <a:picLocks noChangeAspect="1"/>
          </p:cNvPicPr>
          <p:nvPr/>
        </p:nvPicPr>
        <p:blipFill>
          <a:blip r:embed="rId3"/>
          <a:stretch>
            <a:fillRect/>
          </a:stretch>
        </p:blipFill>
        <p:spPr>
          <a:xfrm>
            <a:off x="8040009" y="1345701"/>
            <a:ext cx="2875149" cy="2769099"/>
          </a:xfrm>
          <a:prstGeom prst="rect">
            <a:avLst/>
          </a:prstGeom>
        </p:spPr>
      </p:pic>
      <p:pic>
        <p:nvPicPr>
          <p:cNvPr id="11" name="Picture 10">
            <a:extLst>
              <a:ext uri="{FF2B5EF4-FFF2-40B4-BE49-F238E27FC236}">
                <a16:creationId xmlns:a16="http://schemas.microsoft.com/office/drawing/2014/main" id="{0BE82258-63E1-C9EF-5FC9-7A043DB50A30}"/>
              </a:ext>
            </a:extLst>
          </p:cNvPr>
          <p:cNvPicPr>
            <a:picLocks noChangeAspect="1"/>
          </p:cNvPicPr>
          <p:nvPr/>
        </p:nvPicPr>
        <p:blipFill>
          <a:blip r:embed="rId4"/>
          <a:stretch>
            <a:fillRect/>
          </a:stretch>
        </p:blipFill>
        <p:spPr>
          <a:xfrm>
            <a:off x="4553767" y="1345701"/>
            <a:ext cx="2758470" cy="2692899"/>
          </a:xfrm>
          <a:prstGeom prst="rect">
            <a:avLst/>
          </a:prstGeom>
        </p:spPr>
      </p:pic>
      <p:sp>
        <p:nvSpPr>
          <p:cNvPr id="13" name="TextBox 12">
            <a:extLst>
              <a:ext uri="{FF2B5EF4-FFF2-40B4-BE49-F238E27FC236}">
                <a16:creationId xmlns:a16="http://schemas.microsoft.com/office/drawing/2014/main" id="{0DFCB202-C651-27E0-45F9-74270FD93107}"/>
              </a:ext>
            </a:extLst>
          </p:cNvPr>
          <p:cNvSpPr txBox="1"/>
          <p:nvPr/>
        </p:nvSpPr>
        <p:spPr>
          <a:xfrm>
            <a:off x="8040009" y="4263025"/>
            <a:ext cx="3847191" cy="1200329"/>
          </a:xfrm>
          <a:prstGeom prst="rect">
            <a:avLst/>
          </a:prstGeom>
          <a:noFill/>
        </p:spPr>
        <p:txBody>
          <a:bodyPr wrap="square">
            <a:spAutoFit/>
          </a:bodyPr>
          <a:lstStyle/>
          <a:p>
            <a:r>
              <a:rPr lang="en-US" sz="2400" dirty="0"/>
              <a:t>Simulation of an experimental foam structure with very high porosity</a:t>
            </a:r>
            <a:endParaRPr lang="en-IN" sz="2400" dirty="0"/>
          </a:p>
        </p:txBody>
      </p:sp>
    </p:spTree>
    <p:extLst>
      <p:ext uri="{BB962C8B-B14F-4D97-AF65-F5344CB8AC3E}">
        <p14:creationId xmlns:p14="http://schemas.microsoft.com/office/powerpoint/2010/main" val="219854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3FF5-8A08-4836-66D4-92970929E52A}"/>
              </a:ext>
            </a:extLst>
          </p:cNvPr>
          <p:cNvSpPr>
            <a:spLocks noGrp="1"/>
          </p:cNvSpPr>
          <p:nvPr>
            <p:ph type="title"/>
          </p:nvPr>
        </p:nvSpPr>
        <p:spPr>
          <a:xfrm>
            <a:off x="1653480" y="0"/>
            <a:ext cx="9163092" cy="677108"/>
          </a:xfrm>
        </p:spPr>
        <p:txBody>
          <a:bodyPr/>
          <a:lstStyle/>
          <a:p>
            <a:pPr algn="ctr"/>
            <a:r>
              <a:rPr lang="en-US" dirty="0"/>
              <a:t>Classification of Materials</a:t>
            </a:r>
            <a:endParaRPr lang="en-IN" dirty="0"/>
          </a:p>
        </p:txBody>
      </p:sp>
      <p:pic>
        <p:nvPicPr>
          <p:cNvPr id="4" name="object 2">
            <a:extLst>
              <a:ext uri="{FF2B5EF4-FFF2-40B4-BE49-F238E27FC236}">
                <a16:creationId xmlns:a16="http://schemas.microsoft.com/office/drawing/2014/main" id="{46BF3ECE-5A11-8B11-EAE8-C148B243AB0C}"/>
              </a:ext>
            </a:extLst>
          </p:cNvPr>
          <p:cNvPicPr/>
          <p:nvPr/>
        </p:nvPicPr>
        <p:blipFill rotWithShape="1">
          <a:blip r:embed="rId2" cstate="print"/>
          <a:srcRect t="12853" b="9360"/>
          <a:stretch/>
        </p:blipFill>
        <p:spPr>
          <a:xfrm>
            <a:off x="1272480" y="838200"/>
            <a:ext cx="9624120" cy="5694807"/>
          </a:xfrm>
          <a:prstGeom prst="rect">
            <a:avLst/>
          </a:prstGeom>
        </p:spPr>
      </p:pic>
    </p:spTree>
    <p:extLst>
      <p:ext uri="{BB962C8B-B14F-4D97-AF65-F5344CB8AC3E}">
        <p14:creationId xmlns:p14="http://schemas.microsoft.com/office/powerpoint/2010/main" val="2720627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D3055-E177-B77E-2DF8-AFA61BC9D730}"/>
              </a:ext>
            </a:extLst>
          </p:cNvPr>
          <p:cNvSpPr>
            <a:spLocks noGrp="1"/>
          </p:cNvSpPr>
          <p:nvPr>
            <p:ph type="title"/>
          </p:nvPr>
        </p:nvSpPr>
        <p:spPr>
          <a:xfrm>
            <a:off x="2415729" y="0"/>
            <a:ext cx="9163092" cy="677108"/>
          </a:xfrm>
        </p:spPr>
        <p:txBody>
          <a:bodyPr/>
          <a:lstStyle/>
          <a:p>
            <a:r>
              <a:rPr lang="en-US" dirty="0"/>
              <a:t>A Few Additional Categories</a:t>
            </a:r>
            <a:endParaRPr lang="en-IN" dirty="0"/>
          </a:p>
        </p:txBody>
      </p:sp>
      <p:pic>
        <p:nvPicPr>
          <p:cNvPr id="4" name="object 2">
            <a:extLst>
              <a:ext uri="{FF2B5EF4-FFF2-40B4-BE49-F238E27FC236}">
                <a16:creationId xmlns:a16="http://schemas.microsoft.com/office/drawing/2014/main" id="{C8F4C8A2-7DF5-CA2C-B3F0-72F69489AF2F}"/>
              </a:ext>
            </a:extLst>
          </p:cNvPr>
          <p:cNvPicPr/>
          <p:nvPr/>
        </p:nvPicPr>
        <p:blipFill rotWithShape="1">
          <a:blip r:embed="rId2" cstate="print"/>
          <a:srcRect t="13424" b="9424"/>
          <a:stretch/>
        </p:blipFill>
        <p:spPr>
          <a:xfrm>
            <a:off x="1733848" y="990600"/>
            <a:ext cx="9010352" cy="5664073"/>
          </a:xfrm>
          <a:prstGeom prst="rect">
            <a:avLst/>
          </a:prstGeom>
        </p:spPr>
      </p:pic>
    </p:spTree>
    <p:extLst>
      <p:ext uri="{BB962C8B-B14F-4D97-AF65-F5344CB8AC3E}">
        <p14:creationId xmlns:p14="http://schemas.microsoft.com/office/powerpoint/2010/main" val="378400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AC77-D9E0-7BCA-786B-8CE3AA871C3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D9DD971-52A3-D962-612B-B065EEA0FD91}"/>
              </a:ext>
            </a:extLst>
          </p:cNvPr>
          <p:cNvPicPr>
            <a:picLocks noChangeAspect="1"/>
          </p:cNvPicPr>
          <p:nvPr/>
        </p:nvPicPr>
        <p:blipFill>
          <a:blip r:embed="rId2"/>
          <a:stretch>
            <a:fillRect/>
          </a:stretch>
        </p:blipFill>
        <p:spPr>
          <a:xfrm>
            <a:off x="1730885" y="152400"/>
            <a:ext cx="10461969" cy="6684847"/>
          </a:xfrm>
          <a:prstGeom prst="rect">
            <a:avLst/>
          </a:prstGeom>
        </p:spPr>
      </p:pic>
    </p:spTree>
    <p:extLst>
      <p:ext uri="{BB962C8B-B14F-4D97-AF65-F5344CB8AC3E}">
        <p14:creationId xmlns:p14="http://schemas.microsoft.com/office/powerpoint/2010/main" val="51534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36EF-B59A-BBA6-448C-CAEBE06C685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7F84B1F-AB95-ED57-C4E8-4C5D30AABB3D}"/>
              </a:ext>
            </a:extLst>
          </p:cNvPr>
          <p:cNvPicPr>
            <a:picLocks noChangeAspect="1"/>
          </p:cNvPicPr>
          <p:nvPr/>
        </p:nvPicPr>
        <p:blipFill>
          <a:blip r:embed="rId2"/>
          <a:stretch>
            <a:fillRect/>
          </a:stretch>
        </p:blipFill>
        <p:spPr>
          <a:xfrm>
            <a:off x="1730884" y="60323"/>
            <a:ext cx="10156315" cy="6797677"/>
          </a:xfrm>
          <a:prstGeom prst="rect">
            <a:avLst/>
          </a:prstGeom>
        </p:spPr>
      </p:pic>
    </p:spTree>
    <p:extLst>
      <p:ext uri="{BB962C8B-B14F-4D97-AF65-F5344CB8AC3E}">
        <p14:creationId xmlns:p14="http://schemas.microsoft.com/office/powerpoint/2010/main" val="1489731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F54-8624-3848-F1BB-BC643B7D5654}"/>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78CCC6A6-3C1F-C109-0833-7DD1A7D33B52}"/>
              </a:ext>
            </a:extLst>
          </p:cNvPr>
          <p:cNvPicPr>
            <a:picLocks noChangeAspect="1"/>
          </p:cNvPicPr>
          <p:nvPr/>
        </p:nvPicPr>
        <p:blipFill>
          <a:blip r:embed="rId2"/>
          <a:stretch>
            <a:fillRect/>
          </a:stretch>
        </p:blipFill>
        <p:spPr>
          <a:xfrm>
            <a:off x="1905000" y="0"/>
            <a:ext cx="9529259" cy="6837496"/>
          </a:xfrm>
          <a:prstGeom prst="rect">
            <a:avLst/>
          </a:prstGeom>
        </p:spPr>
      </p:pic>
    </p:spTree>
    <p:extLst>
      <p:ext uri="{BB962C8B-B14F-4D97-AF65-F5344CB8AC3E}">
        <p14:creationId xmlns:p14="http://schemas.microsoft.com/office/powerpoint/2010/main" val="3085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2D8B-1579-A354-81A7-70F019EAEFDB}"/>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EB66F06-830C-138A-3592-BCE97385F324}"/>
              </a:ext>
            </a:extLst>
          </p:cNvPr>
          <p:cNvPicPr>
            <a:picLocks noChangeAspect="1"/>
          </p:cNvPicPr>
          <p:nvPr/>
        </p:nvPicPr>
        <p:blipFill>
          <a:blip r:embed="rId2"/>
          <a:stretch>
            <a:fillRect/>
          </a:stretch>
        </p:blipFill>
        <p:spPr>
          <a:xfrm>
            <a:off x="1294137" y="10438"/>
            <a:ext cx="9907263" cy="6766273"/>
          </a:xfrm>
          <a:prstGeom prst="rect">
            <a:avLst/>
          </a:prstGeom>
        </p:spPr>
      </p:pic>
    </p:spTree>
    <p:extLst>
      <p:ext uri="{BB962C8B-B14F-4D97-AF65-F5344CB8AC3E}">
        <p14:creationId xmlns:p14="http://schemas.microsoft.com/office/powerpoint/2010/main" val="200137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9BC7-B4A4-E373-442F-29A2225CC25E}"/>
              </a:ext>
            </a:extLst>
          </p:cNvPr>
          <p:cNvSpPr>
            <a:spLocks noGrp="1"/>
          </p:cNvSpPr>
          <p:nvPr>
            <p:ph type="title"/>
          </p:nvPr>
        </p:nvSpPr>
        <p:spPr>
          <a:xfrm>
            <a:off x="1976941" y="324993"/>
            <a:ext cx="9163092" cy="677108"/>
          </a:xfrm>
        </p:spPr>
        <p:txBody>
          <a:bodyPr/>
          <a:lstStyle/>
          <a:p>
            <a:pPr algn="ctr"/>
            <a:r>
              <a:rPr lang="en-US" dirty="0"/>
              <a:t>Syllabus</a:t>
            </a:r>
            <a:endParaRPr lang="en-IN" dirty="0"/>
          </a:p>
        </p:txBody>
      </p:sp>
      <p:sp>
        <p:nvSpPr>
          <p:cNvPr id="3" name="Text Placeholder 2">
            <a:extLst>
              <a:ext uri="{FF2B5EF4-FFF2-40B4-BE49-F238E27FC236}">
                <a16:creationId xmlns:a16="http://schemas.microsoft.com/office/drawing/2014/main" id="{D2A54711-0024-3808-71D3-ECDA97C4555A}"/>
              </a:ext>
            </a:extLst>
          </p:cNvPr>
          <p:cNvSpPr>
            <a:spLocks noGrp="1"/>
          </p:cNvSpPr>
          <p:nvPr>
            <p:ph type="body" idx="1"/>
          </p:nvPr>
        </p:nvSpPr>
        <p:spPr>
          <a:xfrm>
            <a:off x="762000" y="1002101"/>
            <a:ext cx="10896600" cy="5170646"/>
          </a:xfrm>
        </p:spPr>
        <p:txBody>
          <a:bodyPr/>
          <a:lstStyle/>
          <a:p>
            <a:pPr algn="l"/>
            <a:r>
              <a:rPr lang="en-IN" sz="2400" b="1" i="0" u="none" strike="noStrike" baseline="0" dirty="0">
                <a:latin typeface="LiberationSerif-Bold"/>
              </a:rPr>
              <a:t>Chapter-1: Introduction</a:t>
            </a:r>
          </a:p>
          <a:p>
            <a:pPr algn="l"/>
            <a:r>
              <a:rPr lang="en-US" sz="2400" b="0" i="0" u="none" strike="noStrike" baseline="0" dirty="0">
                <a:latin typeface="LiberationSerif"/>
              </a:rPr>
              <a:t>Material science and engineering, classification of engineering materials, structure-property relationship, bonding forces and energies, equilibrium and kinetics, stability and meta-stability, basic thermodynamic functions, entropy, kinetics of thermally activated processes</a:t>
            </a:r>
          </a:p>
          <a:p>
            <a:pPr algn="l"/>
            <a:r>
              <a:rPr lang="en-US" sz="2400" b="1" i="0" u="none" strike="noStrike" baseline="0" dirty="0">
                <a:latin typeface="LiberationSerif-Bold"/>
              </a:rPr>
              <a:t>Chapter-2: Crystal Geometry and Structure Determination</a:t>
            </a:r>
          </a:p>
          <a:p>
            <a:pPr algn="l"/>
            <a:r>
              <a:rPr lang="en-US" sz="2400" b="0" i="0" u="none" strike="noStrike" baseline="0" dirty="0">
                <a:latin typeface="LiberationSerif"/>
              </a:rPr>
              <a:t>Geometry of crystal, space lattice, crystal structure, crystal directions and planes, structure determination by x-ray diffraction, atomic structure and chemical bonding</a:t>
            </a:r>
          </a:p>
          <a:p>
            <a:pPr algn="l"/>
            <a:r>
              <a:rPr lang="en-IN" sz="2400" b="1" i="0" u="none" strike="noStrike" baseline="0" dirty="0">
                <a:latin typeface="LiberationSerif-Bold"/>
              </a:rPr>
              <a:t>Chapter-3: Crystal Imperfections</a:t>
            </a:r>
          </a:p>
          <a:p>
            <a:pPr algn="l"/>
            <a:r>
              <a:rPr lang="en-US" sz="2400" b="0" i="0" u="none" strike="noStrike" baseline="0" dirty="0">
                <a:latin typeface="LiberationSerif"/>
              </a:rPr>
              <a:t>Defects in materials, point defects, dislocations, properties of dislocations, dislocation theory </a:t>
            </a:r>
            <a:r>
              <a:rPr lang="en-IN" sz="2400" b="0" i="0" u="none" strike="noStrike" baseline="0" dirty="0">
                <a:latin typeface="LiberationSerif"/>
              </a:rPr>
              <a:t>surface imperfections</a:t>
            </a:r>
          </a:p>
          <a:p>
            <a:pPr algn="l"/>
            <a:r>
              <a:rPr lang="en-IN" sz="2400" b="1" i="0" u="none" strike="noStrike" baseline="0" dirty="0">
                <a:latin typeface="LiberationSerif-Bold"/>
              </a:rPr>
              <a:t>Chapter-4: Phase Diagrams</a:t>
            </a:r>
          </a:p>
          <a:p>
            <a:pPr algn="l"/>
            <a:r>
              <a:rPr lang="en-US" sz="2400" b="0" i="0" u="none" strike="noStrike" baseline="0" dirty="0">
                <a:latin typeface="LiberationSerif"/>
              </a:rPr>
              <a:t>The phase rule, single-component systems, binary-phase diagrams, iron-carbon phase diagram, microstructural changes during cooling, the lever rule.</a:t>
            </a:r>
            <a:endParaRPr lang="en-IN" sz="4000" dirty="0"/>
          </a:p>
        </p:txBody>
      </p:sp>
    </p:spTree>
    <p:extLst>
      <p:ext uri="{BB962C8B-B14F-4D97-AF65-F5344CB8AC3E}">
        <p14:creationId xmlns:p14="http://schemas.microsoft.com/office/powerpoint/2010/main" val="435281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0" y="286759"/>
            <a:ext cx="8085081" cy="503758"/>
          </a:xfrm>
          <a:prstGeom prst="rect">
            <a:avLst/>
          </a:prstGeom>
        </p:spPr>
        <p:txBody>
          <a:bodyPr vert="horz" wrap="square" lIns="0" tIns="11206" rIns="0" bIns="0" rtlCol="0">
            <a:spAutoFit/>
          </a:bodyPr>
          <a:lstStyle/>
          <a:p>
            <a:pPr marL="11206">
              <a:spcBef>
                <a:spcPts val="88"/>
              </a:spcBef>
            </a:pPr>
            <a:r>
              <a:rPr sz="3200" dirty="0"/>
              <a:t>What</a:t>
            </a:r>
            <a:r>
              <a:rPr sz="3200" spc="-53" dirty="0"/>
              <a:t> </a:t>
            </a:r>
            <a:r>
              <a:rPr sz="3200" dirty="0"/>
              <a:t>is</a:t>
            </a:r>
            <a:r>
              <a:rPr sz="3200" spc="-49" dirty="0"/>
              <a:t> </a:t>
            </a:r>
            <a:r>
              <a:rPr sz="3200" dirty="0"/>
              <a:t>Materials</a:t>
            </a:r>
            <a:r>
              <a:rPr sz="3200" spc="-49" dirty="0"/>
              <a:t> </a:t>
            </a:r>
            <a:r>
              <a:rPr sz="3200" dirty="0"/>
              <a:t>Science</a:t>
            </a:r>
            <a:r>
              <a:rPr sz="3200" spc="-49" dirty="0"/>
              <a:t> </a:t>
            </a:r>
            <a:r>
              <a:rPr sz="3200" dirty="0"/>
              <a:t>and</a:t>
            </a:r>
            <a:r>
              <a:rPr sz="3200" spc="-53" dirty="0"/>
              <a:t> </a:t>
            </a:r>
            <a:r>
              <a:rPr sz="3200" spc="-9" dirty="0"/>
              <a:t>Engineering?</a:t>
            </a:r>
          </a:p>
        </p:txBody>
      </p:sp>
      <p:pic>
        <p:nvPicPr>
          <p:cNvPr id="3" name="object 3"/>
          <p:cNvPicPr/>
          <p:nvPr/>
        </p:nvPicPr>
        <p:blipFill>
          <a:blip r:embed="rId2" cstate="print"/>
          <a:stretch>
            <a:fillRect/>
          </a:stretch>
        </p:blipFill>
        <p:spPr>
          <a:xfrm>
            <a:off x="2285760" y="1077098"/>
            <a:ext cx="7508838" cy="82026"/>
          </a:xfrm>
          <a:prstGeom prst="rect">
            <a:avLst/>
          </a:prstGeom>
        </p:spPr>
      </p:pic>
      <p:grpSp>
        <p:nvGrpSpPr>
          <p:cNvPr id="10" name="object 10"/>
          <p:cNvGrpSpPr/>
          <p:nvPr/>
        </p:nvGrpSpPr>
        <p:grpSpPr>
          <a:xfrm>
            <a:off x="2331480" y="1345367"/>
            <a:ext cx="3765176" cy="4038600"/>
            <a:chOff x="762744" y="1524749"/>
            <a:chExt cx="4267200" cy="4577080"/>
          </a:xfrm>
        </p:grpSpPr>
        <p:pic>
          <p:nvPicPr>
            <p:cNvPr id="11" name="object 11"/>
            <p:cNvPicPr/>
            <p:nvPr/>
          </p:nvPicPr>
          <p:blipFill>
            <a:blip r:embed="rId3" cstate="print"/>
            <a:stretch>
              <a:fillRect/>
            </a:stretch>
          </p:blipFill>
          <p:spPr>
            <a:xfrm>
              <a:off x="1416164" y="2728709"/>
              <a:ext cx="3291839" cy="2880360"/>
            </a:xfrm>
            <a:prstGeom prst="rect">
              <a:avLst/>
            </a:prstGeom>
          </p:spPr>
        </p:pic>
        <p:pic>
          <p:nvPicPr>
            <p:cNvPr id="12" name="object 12"/>
            <p:cNvPicPr/>
            <p:nvPr/>
          </p:nvPicPr>
          <p:blipFill>
            <a:blip r:embed="rId4" cstate="print"/>
            <a:stretch>
              <a:fillRect/>
            </a:stretch>
          </p:blipFill>
          <p:spPr>
            <a:xfrm>
              <a:off x="3758933" y="1524749"/>
              <a:ext cx="1271015" cy="1879092"/>
            </a:xfrm>
            <a:prstGeom prst="rect">
              <a:avLst/>
            </a:prstGeom>
          </p:spPr>
        </p:pic>
        <p:pic>
          <p:nvPicPr>
            <p:cNvPr id="13" name="object 13"/>
            <p:cNvPicPr/>
            <p:nvPr/>
          </p:nvPicPr>
          <p:blipFill>
            <a:blip r:embed="rId5" cstate="print"/>
            <a:stretch>
              <a:fillRect/>
            </a:stretch>
          </p:blipFill>
          <p:spPr>
            <a:xfrm>
              <a:off x="762744" y="4801349"/>
              <a:ext cx="1485900" cy="1299971"/>
            </a:xfrm>
            <a:prstGeom prst="rect">
              <a:avLst/>
            </a:prstGeom>
          </p:spPr>
        </p:pic>
      </p:grpSp>
      <p:sp>
        <p:nvSpPr>
          <p:cNvPr id="15" name="TextBox 14">
            <a:extLst>
              <a:ext uri="{FF2B5EF4-FFF2-40B4-BE49-F238E27FC236}">
                <a16:creationId xmlns:a16="http://schemas.microsoft.com/office/drawing/2014/main" id="{525BF9B8-9B2A-515F-7C07-B9344FE4D424}"/>
              </a:ext>
            </a:extLst>
          </p:cNvPr>
          <p:cNvSpPr txBox="1"/>
          <p:nvPr/>
        </p:nvSpPr>
        <p:spPr>
          <a:xfrm>
            <a:off x="6477000" y="1844088"/>
            <a:ext cx="5257800" cy="3539430"/>
          </a:xfrm>
          <a:prstGeom prst="rect">
            <a:avLst/>
          </a:prstGeom>
          <a:noFill/>
        </p:spPr>
        <p:txBody>
          <a:bodyPr wrap="square" rtlCol="0">
            <a:spAutoFit/>
          </a:bodyPr>
          <a:lstStyle/>
          <a:p>
            <a:pPr algn="just"/>
            <a:r>
              <a:rPr lang="en-US" sz="2800" dirty="0"/>
              <a:t>An interdisciplinary field that addresses the fundamental relationship between the </a:t>
            </a:r>
            <a:r>
              <a:rPr lang="en-US" sz="2800" b="1" u="sng" dirty="0"/>
              <a:t>Processing</a:t>
            </a:r>
            <a:r>
              <a:rPr lang="en-US" sz="2800" dirty="0"/>
              <a:t>, </a:t>
            </a:r>
            <a:r>
              <a:rPr lang="en-US" sz="2800" b="1" u="sng" dirty="0"/>
              <a:t>Structure</a:t>
            </a:r>
            <a:r>
              <a:rPr lang="en-US" sz="2800" dirty="0"/>
              <a:t> and </a:t>
            </a:r>
            <a:r>
              <a:rPr lang="en-US" sz="2800" b="1" u="sng" dirty="0"/>
              <a:t>Properties</a:t>
            </a:r>
            <a:r>
              <a:rPr lang="en-US" sz="2800" dirty="0"/>
              <a:t> of materials and develops them for the desired technological applications (</a:t>
            </a:r>
            <a:r>
              <a:rPr lang="en-US" sz="2800" b="1" u="sng" dirty="0"/>
              <a:t>Performance</a:t>
            </a:r>
            <a:r>
              <a:rPr lang="en-US" sz="2800" dirty="0"/>
              <a:t>)</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3DCC7-A316-570F-3E8F-1051DFBB99B6}"/>
              </a:ext>
            </a:extLst>
          </p:cNvPr>
          <p:cNvSpPr>
            <a:spLocks noGrp="1"/>
          </p:cNvSpPr>
          <p:nvPr>
            <p:ph type="title"/>
          </p:nvPr>
        </p:nvSpPr>
        <p:spPr>
          <a:xfrm>
            <a:off x="1976941" y="324993"/>
            <a:ext cx="9163092" cy="677108"/>
          </a:xfrm>
        </p:spPr>
        <p:txBody>
          <a:bodyPr/>
          <a:lstStyle/>
          <a:p>
            <a:r>
              <a:rPr lang="en-US" dirty="0"/>
              <a:t>Materials Science and Engineering</a:t>
            </a:r>
            <a:endParaRPr lang="en-IN" dirty="0"/>
          </a:p>
        </p:txBody>
      </p:sp>
      <p:pic>
        <p:nvPicPr>
          <p:cNvPr id="4" name="Picture 3">
            <a:extLst>
              <a:ext uri="{FF2B5EF4-FFF2-40B4-BE49-F238E27FC236}">
                <a16:creationId xmlns:a16="http://schemas.microsoft.com/office/drawing/2014/main" id="{6C8E2786-C1CF-1C25-3E0E-AD77797D78E6}"/>
              </a:ext>
            </a:extLst>
          </p:cNvPr>
          <p:cNvPicPr>
            <a:picLocks noChangeAspect="1"/>
          </p:cNvPicPr>
          <p:nvPr/>
        </p:nvPicPr>
        <p:blipFill>
          <a:blip r:embed="rId2"/>
          <a:stretch>
            <a:fillRect/>
          </a:stretch>
        </p:blipFill>
        <p:spPr>
          <a:xfrm>
            <a:off x="1524000" y="1447800"/>
            <a:ext cx="8998476" cy="4956478"/>
          </a:xfrm>
          <a:prstGeom prst="rect">
            <a:avLst/>
          </a:prstGeom>
        </p:spPr>
      </p:pic>
    </p:spTree>
    <p:extLst>
      <p:ext uri="{BB962C8B-B14F-4D97-AF65-F5344CB8AC3E}">
        <p14:creationId xmlns:p14="http://schemas.microsoft.com/office/powerpoint/2010/main" val="4073447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760" y="1077098"/>
            <a:ext cx="7508838" cy="82026"/>
          </a:xfrm>
          <a:prstGeom prst="rect">
            <a:avLst/>
          </a:prstGeom>
        </p:spPr>
      </p:pic>
      <p:sp>
        <p:nvSpPr>
          <p:cNvPr id="3" name="object 3"/>
          <p:cNvSpPr txBox="1">
            <a:spLocks noGrp="1"/>
          </p:cNvSpPr>
          <p:nvPr>
            <p:ph type="title"/>
          </p:nvPr>
        </p:nvSpPr>
        <p:spPr>
          <a:xfrm>
            <a:off x="3402830" y="286758"/>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pic>
        <p:nvPicPr>
          <p:cNvPr id="4" name="object 4"/>
          <p:cNvPicPr/>
          <p:nvPr/>
        </p:nvPicPr>
        <p:blipFill>
          <a:blip r:embed="rId3" cstate="print"/>
          <a:stretch>
            <a:fillRect/>
          </a:stretch>
        </p:blipFill>
        <p:spPr>
          <a:xfrm>
            <a:off x="2667657" y="2353896"/>
            <a:ext cx="1643230" cy="2689412"/>
          </a:xfrm>
          <a:prstGeom prst="rect">
            <a:avLst/>
          </a:prstGeom>
        </p:spPr>
      </p:pic>
      <p:sp>
        <p:nvSpPr>
          <p:cNvPr id="5" name="object 5"/>
          <p:cNvSpPr txBox="1"/>
          <p:nvPr/>
        </p:nvSpPr>
        <p:spPr>
          <a:xfrm>
            <a:off x="4411292" y="1635369"/>
            <a:ext cx="3369609" cy="228054"/>
          </a:xfrm>
          <a:prstGeom prst="rect">
            <a:avLst/>
          </a:prstGeom>
        </p:spPr>
        <p:txBody>
          <a:bodyPr vert="horz" wrap="square" lIns="0" tIns="10646" rIns="0" bIns="0" rtlCol="0">
            <a:spAutoFit/>
          </a:bodyPr>
          <a:lstStyle/>
          <a:p>
            <a:pPr marL="11206">
              <a:spcBef>
                <a:spcPts val="84"/>
              </a:spcBef>
            </a:pPr>
            <a:r>
              <a:rPr sz="1412" b="1" dirty="0">
                <a:latin typeface="Arial"/>
                <a:cs typeface="Arial"/>
              </a:rPr>
              <a:t>Stone</a:t>
            </a:r>
            <a:r>
              <a:rPr sz="1412" b="1" spc="-26" dirty="0">
                <a:latin typeface="Arial"/>
                <a:cs typeface="Arial"/>
              </a:rPr>
              <a:t> </a:t>
            </a:r>
            <a:r>
              <a:rPr sz="1412" b="1" dirty="0">
                <a:latin typeface="Arial"/>
                <a:cs typeface="Arial"/>
              </a:rPr>
              <a:t>Age</a:t>
            </a:r>
            <a:r>
              <a:rPr sz="1412" b="1" spc="-22" dirty="0">
                <a:latin typeface="Arial"/>
                <a:cs typeface="Arial"/>
              </a:rPr>
              <a:t> </a:t>
            </a:r>
            <a:r>
              <a:rPr sz="1412" b="1" dirty="0">
                <a:latin typeface="Arial"/>
                <a:cs typeface="Arial"/>
              </a:rPr>
              <a:t>(beginning</a:t>
            </a:r>
            <a:r>
              <a:rPr sz="1412" b="1" spc="-22" dirty="0">
                <a:latin typeface="Arial"/>
                <a:cs typeface="Arial"/>
              </a:rPr>
              <a:t> </a:t>
            </a:r>
            <a:r>
              <a:rPr sz="1412" b="1" dirty="0">
                <a:latin typeface="Arial"/>
                <a:cs typeface="Arial"/>
              </a:rPr>
              <a:t>of</a:t>
            </a:r>
            <a:r>
              <a:rPr sz="1412" b="1" spc="-22" dirty="0">
                <a:latin typeface="Arial"/>
                <a:cs typeface="Arial"/>
              </a:rPr>
              <a:t> </a:t>
            </a:r>
            <a:r>
              <a:rPr sz="1412" b="1" dirty="0">
                <a:latin typeface="Arial"/>
                <a:cs typeface="Arial"/>
              </a:rPr>
              <a:t>life</a:t>
            </a:r>
            <a:r>
              <a:rPr sz="1412" b="1" spc="-26" dirty="0">
                <a:latin typeface="Arial"/>
                <a:cs typeface="Arial"/>
              </a:rPr>
              <a:t> </a:t>
            </a:r>
            <a:r>
              <a:rPr sz="1412" b="1" dirty="0">
                <a:latin typeface="Arial"/>
                <a:cs typeface="Arial"/>
              </a:rPr>
              <a:t>–</a:t>
            </a:r>
            <a:r>
              <a:rPr sz="1412" b="1" spc="-18" dirty="0">
                <a:latin typeface="Arial"/>
                <a:cs typeface="Arial"/>
              </a:rPr>
              <a:t> </a:t>
            </a:r>
            <a:r>
              <a:rPr sz="1412" b="1" dirty="0">
                <a:latin typeface="Arial"/>
                <a:cs typeface="Arial"/>
              </a:rPr>
              <a:t>3000</a:t>
            </a:r>
            <a:r>
              <a:rPr sz="1412" b="1" spc="-22" dirty="0">
                <a:latin typeface="Arial"/>
                <a:cs typeface="Arial"/>
              </a:rPr>
              <a:t> BC)</a:t>
            </a:r>
            <a:endParaRPr sz="1412">
              <a:latin typeface="Arial"/>
              <a:cs typeface="Arial"/>
            </a:endParaRPr>
          </a:p>
        </p:txBody>
      </p:sp>
      <p:pic>
        <p:nvPicPr>
          <p:cNvPr id="6" name="object 6"/>
          <p:cNvPicPr/>
          <p:nvPr/>
        </p:nvPicPr>
        <p:blipFill>
          <a:blip r:embed="rId4" cstate="print"/>
          <a:stretch>
            <a:fillRect/>
          </a:stretch>
        </p:blipFill>
        <p:spPr>
          <a:xfrm>
            <a:off x="5155367" y="2263801"/>
            <a:ext cx="4168585" cy="2779506"/>
          </a:xfrm>
          <a:prstGeom prst="rect">
            <a:avLst/>
          </a:prstGeom>
        </p:spPr>
      </p:pic>
      <p:sp>
        <p:nvSpPr>
          <p:cNvPr id="7" name="object 7"/>
          <p:cNvSpPr txBox="1"/>
          <p:nvPr/>
        </p:nvSpPr>
        <p:spPr>
          <a:xfrm>
            <a:off x="2636280" y="5348102"/>
            <a:ext cx="5693149" cy="228054"/>
          </a:xfrm>
          <a:prstGeom prst="rect">
            <a:avLst/>
          </a:prstGeom>
        </p:spPr>
        <p:txBody>
          <a:bodyPr vert="horz" wrap="square" lIns="0" tIns="10646" rIns="0" bIns="0" rtlCol="0">
            <a:spAutoFit/>
          </a:bodyPr>
          <a:lstStyle/>
          <a:p>
            <a:pPr marL="11206">
              <a:spcBef>
                <a:spcPts val="84"/>
              </a:spcBef>
            </a:pPr>
            <a:r>
              <a:rPr sz="1412" dirty="0">
                <a:solidFill>
                  <a:srgbClr val="FF3B2B"/>
                </a:solidFill>
                <a:latin typeface="Arial"/>
                <a:cs typeface="Arial"/>
              </a:rPr>
              <a:t>Feature:</a:t>
            </a:r>
            <a:r>
              <a:rPr sz="1412" spc="-18" dirty="0">
                <a:solidFill>
                  <a:srgbClr val="FF3B2B"/>
                </a:solidFill>
                <a:latin typeface="Arial"/>
                <a:cs typeface="Arial"/>
              </a:rPr>
              <a:t> </a:t>
            </a:r>
            <a:r>
              <a:rPr sz="1412" dirty="0">
                <a:solidFill>
                  <a:srgbClr val="FF3B2B"/>
                </a:solidFill>
                <a:latin typeface="Arial"/>
                <a:cs typeface="Arial"/>
              </a:rPr>
              <a:t>Using</a:t>
            </a:r>
            <a:r>
              <a:rPr sz="1412" spc="-13" dirty="0">
                <a:solidFill>
                  <a:srgbClr val="FF3B2B"/>
                </a:solidFill>
                <a:latin typeface="Arial"/>
                <a:cs typeface="Arial"/>
              </a:rPr>
              <a:t> </a:t>
            </a:r>
            <a:r>
              <a:rPr sz="1412" dirty="0">
                <a:solidFill>
                  <a:srgbClr val="FF3B2B"/>
                </a:solidFill>
                <a:latin typeface="Arial"/>
                <a:cs typeface="Arial"/>
              </a:rPr>
              <a:t>naturally</a:t>
            </a:r>
            <a:r>
              <a:rPr sz="1412" spc="-18" dirty="0">
                <a:solidFill>
                  <a:srgbClr val="FF3B2B"/>
                </a:solidFill>
                <a:latin typeface="Arial"/>
                <a:cs typeface="Arial"/>
              </a:rPr>
              <a:t> </a:t>
            </a:r>
            <a:r>
              <a:rPr sz="1412" dirty="0">
                <a:solidFill>
                  <a:srgbClr val="FF3B2B"/>
                </a:solidFill>
                <a:latin typeface="Arial"/>
                <a:cs typeface="Arial"/>
              </a:rPr>
              <a:t>occurring</a:t>
            </a:r>
            <a:r>
              <a:rPr sz="1412" spc="-13" dirty="0">
                <a:solidFill>
                  <a:srgbClr val="FF3B2B"/>
                </a:solidFill>
                <a:latin typeface="Arial"/>
                <a:cs typeface="Arial"/>
              </a:rPr>
              <a:t> </a:t>
            </a:r>
            <a:r>
              <a:rPr sz="1412" dirty="0">
                <a:solidFill>
                  <a:srgbClr val="FF3B2B"/>
                </a:solidFill>
                <a:latin typeface="Arial"/>
                <a:cs typeface="Arial"/>
              </a:rPr>
              <a:t>materials</a:t>
            </a:r>
            <a:r>
              <a:rPr sz="1412" spc="-18" dirty="0">
                <a:solidFill>
                  <a:srgbClr val="FF3B2B"/>
                </a:solidFill>
                <a:latin typeface="Arial"/>
                <a:cs typeface="Arial"/>
              </a:rPr>
              <a:t> </a:t>
            </a:r>
            <a:r>
              <a:rPr sz="1412" dirty="0">
                <a:solidFill>
                  <a:srgbClr val="FF3B2B"/>
                </a:solidFill>
                <a:latin typeface="Arial"/>
                <a:cs typeface="Arial"/>
              </a:rPr>
              <a:t>with</a:t>
            </a:r>
            <a:r>
              <a:rPr sz="1412" spc="-13" dirty="0">
                <a:solidFill>
                  <a:srgbClr val="FF3B2B"/>
                </a:solidFill>
                <a:latin typeface="Arial"/>
                <a:cs typeface="Arial"/>
              </a:rPr>
              <a:t> </a:t>
            </a:r>
            <a:r>
              <a:rPr sz="1412" dirty="0">
                <a:solidFill>
                  <a:srgbClr val="FF3B2B"/>
                </a:solidFill>
                <a:latin typeface="Arial"/>
                <a:cs typeface="Arial"/>
              </a:rPr>
              <a:t>only</a:t>
            </a:r>
            <a:r>
              <a:rPr sz="1412" spc="-18" dirty="0">
                <a:solidFill>
                  <a:srgbClr val="FF3B2B"/>
                </a:solidFill>
                <a:latin typeface="Arial"/>
                <a:cs typeface="Arial"/>
              </a:rPr>
              <a:t> </a:t>
            </a:r>
            <a:r>
              <a:rPr sz="1412" dirty="0">
                <a:solidFill>
                  <a:srgbClr val="FF3B2B"/>
                </a:solidFill>
                <a:latin typeface="Arial"/>
                <a:cs typeface="Arial"/>
              </a:rPr>
              <a:t>changes</a:t>
            </a:r>
            <a:r>
              <a:rPr sz="1412" spc="-13" dirty="0">
                <a:solidFill>
                  <a:srgbClr val="FF3B2B"/>
                </a:solidFill>
                <a:latin typeface="Arial"/>
                <a:cs typeface="Arial"/>
              </a:rPr>
              <a:t> </a:t>
            </a:r>
            <a:r>
              <a:rPr sz="1412" dirty="0">
                <a:solidFill>
                  <a:srgbClr val="FF3B2B"/>
                </a:solidFill>
                <a:latin typeface="Arial"/>
                <a:cs typeface="Arial"/>
              </a:rPr>
              <a:t>in</a:t>
            </a:r>
            <a:r>
              <a:rPr sz="1412" spc="-13" dirty="0">
                <a:solidFill>
                  <a:srgbClr val="FF3B2B"/>
                </a:solidFill>
                <a:latin typeface="Arial"/>
                <a:cs typeface="Arial"/>
              </a:rPr>
              <a:t> </a:t>
            </a:r>
            <a:r>
              <a:rPr sz="1412" spc="-9" dirty="0">
                <a:solidFill>
                  <a:srgbClr val="FF3B2B"/>
                </a:solidFill>
                <a:latin typeface="Arial"/>
                <a:cs typeface="Arial"/>
              </a:rPr>
              <a:t>shape</a:t>
            </a:r>
            <a:endParaRPr sz="1412">
              <a:latin typeface="Arial"/>
              <a:cs typeface="Arial"/>
            </a:endParaRPr>
          </a:p>
        </p:txBody>
      </p:sp>
      <p:sp>
        <p:nvSpPr>
          <p:cNvPr id="8" name="object 8"/>
          <p:cNvSpPr txBox="1">
            <a:spLocks noGrp="1"/>
          </p:cNvSpPr>
          <p:nvPr>
            <p:ph type="sldNum" sz="quarter" idx="7"/>
          </p:nvPr>
        </p:nvSpPr>
        <p:spPr>
          <a:xfrm>
            <a:off x="9403976" y="5627594"/>
            <a:ext cx="2474259" cy="205184"/>
          </a:xfrm>
          <a:prstGeom prst="rect">
            <a:avLst/>
          </a:prstGeom>
        </p:spPr>
        <p:txBody>
          <a:bodyPr vert="horz" wrap="square" lIns="0" tIns="0" rIns="0" bIns="0" rtlCol="0">
            <a:spAutoFit/>
          </a:bodyPr>
          <a:lstStyle/>
          <a:p>
            <a:pPr marL="120470">
              <a:lnSpc>
                <a:spcPts val="1456"/>
              </a:lnSpc>
            </a:pPr>
            <a:fld id="{81D60167-4931-47E6-BA6A-407CBD079E47}" type="slidenum">
              <a:rPr spc="-44" dirty="0"/>
              <a:pPr marL="120470">
                <a:lnSpc>
                  <a:spcPts val="1456"/>
                </a:lnSpc>
              </a:pPr>
              <a:t>5</a:t>
            </a:fld>
            <a:endParaRPr spc="-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760" y="1077098"/>
            <a:ext cx="7508838" cy="82026"/>
          </a:xfrm>
          <a:prstGeom prst="rect">
            <a:avLst/>
          </a:prstGeom>
        </p:spPr>
      </p:pic>
      <p:sp>
        <p:nvSpPr>
          <p:cNvPr id="3" name="object 3"/>
          <p:cNvSpPr txBox="1">
            <a:spLocks noGrp="1"/>
          </p:cNvSpPr>
          <p:nvPr>
            <p:ph type="title"/>
          </p:nvPr>
        </p:nvSpPr>
        <p:spPr>
          <a:xfrm>
            <a:off x="3402830" y="286758"/>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sp>
        <p:nvSpPr>
          <p:cNvPr id="4" name="object 4"/>
          <p:cNvSpPr txBox="1"/>
          <p:nvPr/>
        </p:nvSpPr>
        <p:spPr>
          <a:xfrm>
            <a:off x="3182231" y="1388750"/>
            <a:ext cx="4191240" cy="746328"/>
          </a:xfrm>
          <a:prstGeom prst="rect">
            <a:avLst/>
          </a:prstGeom>
        </p:spPr>
        <p:txBody>
          <a:bodyPr vert="horz" wrap="square" lIns="0" tIns="55469" rIns="0" bIns="0" rtlCol="0">
            <a:spAutoFit/>
          </a:bodyPr>
          <a:lstStyle/>
          <a:p>
            <a:pPr marL="11206">
              <a:spcBef>
                <a:spcPts val="437"/>
              </a:spcBef>
            </a:pPr>
            <a:r>
              <a:rPr sz="2118" b="1" dirty="0">
                <a:latin typeface="Arial"/>
                <a:cs typeface="Arial"/>
              </a:rPr>
              <a:t>Bronze</a:t>
            </a:r>
            <a:r>
              <a:rPr sz="2118" b="1" spc="-9" dirty="0">
                <a:latin typeface="Arial"/>
                <a:cs typeface="Arial"/>
              </a:rPr>
              <a:t> </a:t>
            </a:r>
            <a:r>
              <a:rPr sz="2118" b="1" dirty="0">
                <a:latin typeface="Arial"/>
                <a:cs typeface="Arial"/>
              </a:rPr>
              <a:t>Age</a:t>
            </a:r>
            <a:r>
              <a:rPr sz="2118" b="1" spc="-9" dirty="0">
                <a:latin typeface="Arial"/>
                <a:cs typeface="Arial"/>
              </a:rPr>
              <a:t> </a:t>
            </a:r>
            <a:r>
              <a:rPr sz="2118" b="1" dirty="0">
                <a:latin typeface="Arial"/>
                <a:cs typeface="Arial"/>
              </a:rPr>
              <a:t>(3000</a:t>
            </a:r>
            <a:r>
              <a:rPr sz="2118" b="1" spc="-9" dirty="0">
                <a:latin typeface="Arial"/>
                <a:cs typeface="Arial"/>
              </a:rPr>
              <a:t> </a:t>
            </a:r>
            <a:r>
              <a:rPr sz="2118" b="1" dirty="0">
                <a:latin typeface="Arial"/>
                <a:cs typeface="Arial"/>
              </a:rPr>
              <a:t>BC</a:t>
            </a:r>
            <a:r>
              <a:rPr sz="2118" b="1" spc="-4" dirty="0">
                <a:latin typeface="Arial"/>
                <a:cs typeface="Arial"/>
              </a:rPr>
              <a:t> </a:t>
            </a:r>
            <a:r>
              <a:rPr sz="2118" b="1" dirty="0">
                <a:latin typeface="Arial"/>
                <a:cs typeface="Arial"/>
              </a:rPr>
              <a:t>–</a:t>
            </a:r>
            <a:r>
              <a:rPr sz="2118" b="1" spc="9" dirty="0">
                <a:latin typeface="Arial"/>
                <a:cs typeface="Arial"/>
              </a:rPr>
              <a:t> </a:t>
            </a:r>
            <a:r>
              <a:rPr sz="2118" b="1" dirty="0">
                <a:latin typeface="Arial"/>
                <a:cs typeface="Arial"/>
              </a:rPr>
              <a:t>1200</a:t>
            </a:r>
            <a:r>
              <a:rPr sz="2118" b="1" spc="-4" dirty="0">
                <a:latin typeface="Arial"/>
                <a:cs typeface="Arial"/>
              </a:rPr>
              <a:t> </a:t>
            </a:r>
            <a:r>
              <a:rPr sz="2118" b="1" spc="-22" dirty="0">
                <a:latin typeface="Arial"/>
                <a:cs typeface="Arial"/>
              </a:rPr>
              <a:t>BC)</a:t>
            </a:r>
            <a:endParaRPr sz="2118" dirty="0">
              <a:latin typeface="Arial"/>
              <a:cs typeface="Arial"/>
            </a:endParaRPr>
          </a:p>
          <a:p>
            <a:pPr marL="977765">
              <a:spcBef>
                <a:spcPts val="349"/>
              </a:spcBef>
            </a:pPr>
            <a:r>
              <a:rPr sz="2118" i="1" dirty="0">
                <a:latin typeface="Arial"/>
                <a:cs typeface="Arial"/>
              </a:rPr>
              <a:t>Copper</a:t>
            </a:r>
            <a:r>
              <a:rPr sz="2118" i="1" spc="-9" dirty="0">
                <a:latin typeface="Arial"/>
                <a:cs typeface="Arial"/>
              </a:rPr>
              <a:t> </a:t>
            </a:r>
            <a:r>
              <a:rPr sz="2118" i="1" dirty="0">
                <a:latin typeface="Arial"/>
                <a:cs typeface="Arial"/>
              </a:rPr>
              <a:t>and</a:t>
            </a:r>
            <a:r>
              <a:rPr sz="2118" i="1" spc="-4" dirty="0">
                <a:latin typeface="Arial"/>
                <a:cs typeface="Arial"/>
              </a:rPr>
              <a:t> </a:t>
            </a:r>
            <a:r>
              <a:rPr sz="2118" i="1" dirty="0">
                <a:latin typeface="Arial"/>
                <a:cs typeface="Arial"/>
              </a:rPr>
              <a:t>Tin</a:t>
            </a:r>
            <a:r>
              <a:rPr sz="2118" i="1" spc="-4" dirty="0">
                <a:latin typeface="Arial"/>
                <a:cs typeface="Arial"/>
              </a:rPr>
              <a:t> </a:t>
            </a:r>
            <a:r>
              <a:rPr sz="2118" i="1" spc="-18" dirty="0">
                <a:latin typeface="Arial"/>
                <a:cs typeface="Arial"/>
              </a:rPr>
              <a:t>alloy</a:t>
            </a:r>
            <a:endParaRPr sz="2118" dirty="0">
              <a:latin typeface="Arial"/>
              <a:cs typeface="Arial"/>
            </a:endParaRPr>
          </a:p>
        </p:txBody>
      </p:sp>
      <p:grpSp>
        <p:nvGrpSpPr>
          <p:cNvPr id="5" name="object 5"/>
          <p:cNvGrpSpPr/>
          <p:nvPr/>
        </p:nvGrpSpPr>
        <p:grpSpPr>
          <a:xfrm>
            <a:off x="2802132" y="2566360"/>
            <a:ext cx="1613647" cy="3138768"/>
            <a:chOff x="1296149" y="2908541"/>
            <a:chExt cx="1828800" cy="3557270"/>
          </a:xfrm>
        </p:grpSpPr>
        <p:pic>
          <p:nvPicPr>
            <p:cNvPr id="6" name="object 6"/>
            <p:cNvPicPr/>
            <p:nvPr/>
          </p:nvPicPr>
          <p:blipFill>
            <a:blip r:embed="rId3" cstate="print"/>
            <a:stretch>
              <a:fillRect/>
            </a:stretch>
          </p:blipFill>
          <p:spPr>
            <a:xfrm>
              <a:off x="1296149" y="2908541"/>
              <a:ext cx="1828800" cy="1472184"/>
            </a:xfrm>
            <a:prstGeom prst="rect">
              <a:avLst/>
            </a:prstGeom>
          </p:spPr>
        </p:pic>
        <p:pic>
          <p:nvPicPr>
            <p:cNvPr id="7" name="object 7"/>
            <p:cNvPicPr/>
            <p:nvPr/>
          </p:nvPicPr>
          <p:blipFill>
            <a:blip r:embed="rId4" cstate="print"/>
            <a:stretch>
              <a:fillRect/>
            </a:stretch>
          </p:blipFill>
          <p:spPr>
            <a:xfrm>
              <a:off x="1323581" y="4408144"/>
              <a:ext cx="1790700" cy="2057400"/>
            </a:xfrm>
            <a:prstGeom prst="rect">
              <a:avLst/>
            </a:prstGeom>
          </p:spPr>
        </p:pic>
      </p:grpSp>
      <p:pic>
        <p:nvPicPr>
          <p:cNvPr id="8" name="object 8"/>
          <p:cNvPicPr/>
          <p:nvPr/>
        </p:nvPicPr>
        <p:blipFill>
          <a:blip r:embed="rId5" cstate="print"/>
          <a:stretch>
            <a:fillRect/>
          </a:stretch>
        </p:blipFill>
        <p:spPr>
          <a:xfrm>
            <a:off x="4920044" y="2353890"/>
            <a:ext cx="1454971" cy="3384625"/>
          </a:xfrm>
          <a:prstGeom prst="rect">
            <a:avLst/>
          </a:prstGeom>
        </p:spPr>
      </p:pic>
      <p:sp>
        <p:nvSpPr>
          <p:cNvPr id="9" name="object 9"/>
          <p:cNvSpPr txBox="1"/>
          <p:nvPr/>
        </p:nvSpPr>
        <p:spPr>
          <a:xfrm>
            <a:off x="6771250" y="2521530"/>
            <a:ext cx="3291632" cy="1908395"/>
          </a:xfrm>
          <a:prstGeom prst="rect">
            <a:avLst/>
          </a:prstGeom>
        </p:spPr>
        <p:txBody>
          <a:bodyPr vert="horz" wrap="square" lIns="0" tIns="10085" rIns="0" bIns="0" rtlCol="0">
            <a:spAutoFit/>
          </a:bodyPr>
          <a:lstStyle/>
          <a:p>
            <a:pPr marL="11206" marR="4483" algn="just">
              <a:lnSpc>
                <a:spcPct val="100200"/>
              </a:lnSpc>
              <a:spcBef>
                <a:spcPts val="79"/>
              </a:spcBef>
            </a:pPr>
            <a:r>
              <a:rPr sz="2118" dirty="0">
                <a:solidFill>
                  <a:srgbClr val="FF3B2B"/>
                </a:solidFill>
                <a:latin typeface="Arial"/>
                <a:cs typeface="Arial"/>
              </a:rPr>
              <a:t>Ability</a:t>
            </a:r>
            <a:r>
              <a:rPr sz="2118" spc="224" dirty="0">
                <a:solidFill>
                  <a:srgbClr val="FF3B2B"/>
                </a:solidFill>
                <a:latin typeface="Arial"/>
                <a:cs typeface="Arial"/>
              </a:rPr>
              <a:t> </a:t>
            </a:r>
            <a:r>
              <a:rPr sz="2118" dirty="0">
                <a:solidFill>
                  <a:srgbClr val="FF3B2B"/>
                </a:solidFill>
                <a:latin typeface="Arial"/>
                <a:cs typeface="Arial"/>
              </a:rPr>
              <a:t>to</a:t>
            </a:r>
            <a:r>
              <a:rPr sz="2118" spc="224" dirty="0">
                <a:solidFill>
                  <a:srgbClr val="FF3B2B"/>
                </a:solidFill>
                <a:latin typeface="Arial"/>
                <a:cs typeface="Arial"/>
              </a:rPr>
              <a:t> </a:t>
            </a:r>
            <a:r>
              <a:rPr sz="2118" dirty="0">
                <a:solidFill>
                  <a:srgbClr val="FF3B2B"/>
                </a:solidFill>
                <a:latin typeface="Arial"/>
                <a:cs typeface="Arial"/>
              </a:rPr>
              <a:t>modify</a:t>
            </a:r>
            <a:r>
              <a:rPr sz="2118" spc="224" dirty="0">
                <a:solidFill>
                  <a:srgbClr val="FF3B2B"/>
                </a:solidFill>
                <a:latin typeface="Arial"/>
                <a:cs typeface="Arial"/>
              </a:rPr>
              <a:t> </a:t>
            </a:r>
            <a:r>
              <a:rPr sz="2118" dirty="0">
                <a:solidFill>
                  <a:srgbClr val="FF3B2B"/>
                </a:solidFill>
                <a:latin typeface="Arial"/>
                <a:cs typeface="Arial"/>
              </a:rPr>
              <a:t>materials</a:t>
            </a:r>
            <a:r>
              <a:rPr sz="2118" spc="224" dirty="0">
                <a:solidFill>
                  <a:srgbClr val="FF3B2B"/>
                </a:solidFill>
                <a:latin typeface="Arial"/>
                <a:cs typeface="Arial"/>
              </a:rPr>
              <a:t> </a:t>
            </a:r>
            <a:r>
              <a:rPr sz="2118" spc="-22" dirty="0">
                <a:solidFill>
                  <a:srgbClr val="FF3B2B"/>
                </a:solidFill>
                <a:latin typeface="Arial"/>
                <a:cs typeface="Arial"/>
              </a:rPr>
              <a:t>by </a:t>
            </a:r>
            <a:r>
              <a:rPr sz="2118" dirty="0">
                <a:solidFill>
                  <a:srgbClr val="FF3B2B"/>
                </a:solidFill>
                <a:latin typeface="Arial"/>
                <a:cs typeface="Arial"/>
              </a:rPr>
              <a:t>refining</a:t>
            </a:r>
            <a:r>
              <a:rPr sz="2118" spc="-13" dirty="0">
                <a:solidFill>
                  <a:srgbClr val="FF3B2B"/>
                </a:solidFill>
                <a:latin typeface="Arial"/>
                <a:cs typeface="Arial"/>
              </a:rPr>
              <a:t> </a:t>
            </a:r>
            <a:r>
              <a:rPr sz="2118" dirty="0">
                <a:solidFill>
                  <a:srgbClr val="FF3B2B"/>
                </a:solidFill>
                <a:latin typeface="Arial"/>
                <a:cs typeface="Arial"/>
              </a:rPr>
              <a:t>(using</a:t>
            </a:r>
            <a:r>
              <a:rPr sz="2118" spc="-13" dirty="0">
                <a:solidFill>
                  <a:srgbClr val="FF3B2B"/>
                </a:solidFill>
                <a:latin typeface="Arial"/>
                <a:cs typeface="Arial"/>
              </a:rPr>
              <a:t> </a:t>
            </a:r>
            <a:r>
              <a:rPr sz="2118" dirty="0">
                <a:solidFill>
                  <a:srgbClr val="FF3B2B"/>
                </a:solidFill>
                <a:latin typeface="Arial"/>
                <a:cs typeface="Arial"/>
              </a:rPr>
              <a:t>heat),</a:t>
            </a:r>
            <a:r>
              <a:rPr sz="2118" spc="-9" dirty="0">
                <a:solidFill>
                  <a:srgbClr val="FF3B2B"/>
                </a:solidFill>
                <a:latin typeface="Arial"/>
                <a:cs typeface="Arial"/>
              </a:rPr>
              <a:t> chemical </a:t>
            </a:r>
            <a:r>
              <a:rPr sz="2118" dirty="0">
                <a:solidFill>
                  <a:srgbClr val="FF3B2B"/>
                </a:solidFill>
                <a:latin typeface="Arial"/>
                <a:cs typeface="Arial"/>
              </a:rPr>
              <a:t>modifications</a:t>
            </a:r>
            <a:r>
              <a:rPr sz="2118" spc="224" dirty="0">
                <a:solidFill>
                  <a:srgbClr val="FF3B2B"/>
                </a:solidFill>
                <a:latin typeface="Arial"/>
                <a:cs typeface="Arial"/>
              </a:rPr>
              <a:t>  </a:t>
            </a:r>
            <a:r>
              <a:rPr sz="2118" dirty="0">
                <a:solidFill>
                  <a:srgbClr val="FF3B2B"/>
                </a:solidFill>
                <a:latin typeface="Arial"/>
                <a:cs typeface="Arial"/>
              </a:rPr>
              <a:t>(alloying)</a:t>
            </a:r>
            <a:r>
              <a:rPr sz="2118" spc="229" dirty="0">
                <a:solidFill>
                  <a:srgbClr val="FF3B2B"/>
                </a:solidFill>
                <a:latin typeface="Arial"/>
                <a:cs typeface="Arial"/>
              </a:rPr>
              <a:t>  </a:t>
            </a:r>
            <a:r>
              <a:rPr sz="2118" spc="-22" dirty="0">
                <a:solidFill>
                  <a:srgbClr val="FF3B2B"/>
                </a:solidFill>
                <a:latin typeface="Arial"/>
                <a:cs typeface="Arial"/>
              </a:rPr>
              <a:t>and </a:t>
            </a:r>
            <a:r>
              <a:rPr sz="2118" dirty="0">
                <a:solidFill>
                  <a:srgbClr val="FF3B2B"/>
                </a:solidFill>
                <a:latin typeface="Arial"/>
                <a:cs typeface="Arial"/>
              </a:rPr>
              <a:t>mechanical</a:t>
            </a:r>
            <a:r>
              <a:rPr sz="2118" spc="172" dirty="0">
                <a:solidFill>
                  <a:srgbClr val="FF3B2B"/>
                </a:solidFill>
                <a:latin typeface="Arial"/>
                <a:cs typeface="Arial"/>
              </a:rPr>
              <a:t> </a:t>
            </a:r>
            <a:r>
              <a:rPr sz="2118" dirty="0">
                <a:solidFill>
                  <a:srgbClr val="FF3B2B"/>
                </a:solidFill>
                <a:latin typeface="Arial"/>
                <a:cs typeface="Arial"/>
              </a:rPr>
              <a:t>deformation</a:t>
            </a:r>
            <a:r>
              <a:rPr sz="2118" spc="180" dirty="0">
                <a:solidFill>
                  <a:srgbClr val="FF3B2B"/>
                </a:solidFill>
                <a:latin typeface="Arial"/>
                <a:cs typeface="Arial"/>
              </a:rPr>
              <a:t> </a:t>
            </a:r>
            <a:r>
              <a:rPr sz="2118" spc="-18" dirty="0">
                <a:solidFill>
                  <a:srgbClr val="FF3B2B"/>
                </a:solidFill>
                <a:latin typeface="Arial"/>
                <a:cs typeface="Arial"/>
              </a:rPr>
              <a:t>(cold </a:t>
            </a:r>
            <a:r>
              <a:rPr sz="2118" spc="-9" dirty="0">
                <a:solidFill>
                  <a:srgbClr val="FF3B2B"/>
                </a:solidFill>
                <a:latin typeface="Arial"/>
                <a:cs typeface="Arial"/>
              </a:rPr>
              <a:t>working)</a:t>
            </a:r>
            <a:endParaRPr sz="2118" dirty="0">
              <a:latin typeface="Arial"/>
              <a:cs typeface="Arial"/>
            </a:endParaRPr>
          </a:p>
          <a:p>
            <a:pPr>
              <a:spcBef>
                <a:spcPts val="388"/>
              </a:spcBef>
            </a:pPr>
            <a:endParaRPr sz="1412" dirty="0">
              <a:latin typeface="Arial"/>
              <a:cs typeface="Arial"/>
            </a:endParaRPr>
          </a:p>
        </p:txBody>
      </p:sp>
      <p:sp>
        <p:nvSpPr>
          <p:cNvPr id="10" name="object 10"/>
          <p:cNvSpPr txBox="1">
            <a:spLocks noGrp="1"/>
          </p:cNvSpPr>
          <p:nvPr>
            <p:ph type="sldNum" sz="quarter" idx="7"/>
          </p:nvPr>
        </p:nvSpPr>
        <p:spPr>
          <a:xfrm>
            <a:off x="9403976" y="5627594"/>
            <a:ext cx="2474259" cy="205184"/>
          </a:xfrm>
          <a:prstGeom prst="rect">
            <a:avLst/>
          </a:prstGeom>
        </p:spPr>
        <p:txBody>
          <a:bodyPr vert="horz" wrap="square" lIns="0" tIns="0" rIns="0" bIns="0" rtlCol="0">
            <a:spAutoFit/>
          </a:bodyPr>
          <a:lstStyle/>
          <a:p>
            <a:pPr marL="120470">
              <a:lnSpc>
                <a:spcPts val="1456"/>
              </a:lnSpc>
            </a:pPr>
            <a:fld id="{81D60167-4931-47E6-BA6A-407CBD079E47}" type="slidenum">
              <a:rPr spc="-44" dirty="0"/>
              <a:pPr marL="120470">
                <a:lnSpc>
                  <a:spcPts val="1456"/>
                </a:lnSpc>
              </a:pPr>
              <a:t>6</a:t>
            </a:fld>
            <a:endParaRPr spc="-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760" y="1077098"/>
            <a:ext cx="7508838" cy="82026"/>
          </a:xfrm>
          <a:prstGeom prst="rect">
            <a:avLst/>
          </a:prstGeom>
        </p:spPr>
      </p:pic>
      <p:sp>
        <p:nvSpPr>
          <p:cNvPr id="3" name="object 3"/>
          <p:cNvSpPr txBox="1">
            <a:spLocks noGrp="1"/>
          </p:cNvSpPr>
          <p:nvPr>
            <p:ph type="title"/>
          </p:nvPr>
        </p:nvSpPr>
        <p:spPr>
          <a:xfrm>
            <a:off x="3402830" y="286758"/>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sp>
        <p:nvSpPr>
          <p:cNvPr id="4" name="object 4"/>
          <p:cNvSpPr txBox="1"/>
          <p:nvPr/>
        </p:nvSpPr>
        <p:spPr>
          <a:xfrm>
            <a:off x="5987736" y="1803457"/>
            <a:ext cx="5137464" cy="4247807"/>
          </a:xfrm>
          <a:prstGeom prst="rect">
            <a:avLst/>
          </a:prstGeom>
        </p:spPr>
        <p:txBody>
          <a:bodyPr vert="horz" wrap="square" lIns="0" tIns="10646" rIns="0" bIns="0" rtlCol="0">
            <a:spAutoFit/>
          </a:bodyPr>
          <a:lstStyle/>
          <a:p>
            <a:pPr marR="192751" algn="ctr">
              <a:spcBef>
                <a:spcPts val="84"/>
              </a:spcBef>
            </a:pPr>
            <a:r>
              <a:rPr b="1" dirty="0">
                <a:latin typeface="Arial"/>
                <a:cs typeface="Arial"/>
              </a:rPr>
              <a:t>Iron</a:t>
            </a:r>
            <a:r>
              <a:rPr b="1" spc="-13" dirty="0">
                <a:latin typeface="Arial"/>
                <a:cs typeface="Arial"/>
              </a:rPr>
              <a:t> </a:t>
            </a:r>
            <a:r>
              <a:rPr b="1" dirty="0">
                <a:latin typeface="Arial"/>
                <a:cs typeface="Arial"/>
              </a:rPr>
              <a:t>Age</a:t>
            </a:r>
            <a:r>
              <a:rPr b="1" spc="-9" dirty="0">
                <a:latin typeface="Arial"/>
                <a:cs typeface="Arial"/>
              </a:rPr>
              <a:t> </a:t>
            </a:r>
            <a:r>
              <a:rPr b="1" dirty="0">
                <a:latin typeface="Arial"/>
                <a:cs typeface="Arial"/>
              </a:rPr>
              <a:t>(1200</a:t>
            </a:r>
            <a:r>
              <a:rPr b="1" spc="-9" dirty="0">
                <a:latin typeface="Arial"/>
                <a:cs typeface="Arial"/>
              </a:rPr>
              <a:t> </a:t>
            </a:r>
            <a:r>
              <a:rPr b="1" dirty="0">
                <a:latin typeface="Arial"/>
                <a:cs typeface="Arial"/>
              </a:rPr>
              <a:t>BC</a:t>
            </a:r>
            <a:r>
              <a:rPr b="1" spc="-13" dirty="0">
                <a:latin typeface="Arial"/>
                <a:cs typeface="Arial"/>
              </a:rPr>
              <a:t> </a:t>
            </a:r>
            <a:r>
              <a:rPr b="1" dirty="0">
                <a:latin typeface="Arial"/>
                <a:cs typeface="Arial"/>
              </a:rPr>
              <a:t>–</a:t>
            </a:r>
            <a:r>
              <a:rPr b="1" spc="4" dirty="0">
                <a:latin typeface="Arial"/>
                <a:cs typeface="Arial"/>
              </a:rPr>
              <a:t> </a:t>
            </a:r>
            <a:r>
              <a:rPr b="1" spc="-9" dirty="0">
                <a:latin typeface="Arial"/>
                <a:cs typeface="Arial"/>
              </a:rPr>
              <a:t>Present)</a:t>
            </a:r>
            <a:endParaRPr dirty="0">
              <a:latin typeface="Arial"/>
              <a:cs typeface="Arial"/>
            </a:endParaRPr>
          </a:p>
          <a:p>
            <a:pPr>
              <a:spcBef>
                <a:spcPts val="767"/>
              </a:spcBef>
            </a:pPr>
            <a:endParaRPr dirty="0">
              <a:latin typeface="Arial"/>
              <a:cs typeface="Arial"/>
            </a:endParaRPr>
          </a:p>
          <a:p>
            <a:pPr marL="248224" marR="337315" indent="-2802" algn="just"/>
            <a:r>
              <a:rPr dirty="0">
                <a:latin typeface="Arial"/>
                <a:cs typeface="Arial"/>
              </a:rPr>
              <a:t>Casting</a:t>
            </a:r>
            <a:r>
              <a:rPr spc="26" dirty="0">
                <a:latin typeface="Arial"/>
                <a:cs typeface="Arial"/>
              </a:rPr>
              <a:t> </a:t>
            </a:r>
            <a:r>
              <a:rPr dirty="0">
                <a:latin typeface="Arial"/>
                <a:cs typeface="Arial"/>
              </a:rPr>
              <a:t>and</a:t>
            </a:r>
            <a:r>
              <a:rPr spc="26" dirty="0">
                <a:latin typeface="Arial"/>
                <a:cs typeface="Arial"/>
              </a:rPr>
              <a:t> </a:t>
            </a:r>
            <a:r>
              <a:rPr dirty="0">
                <a:latin typeface="Arial"/>
                <a:cs typeface="Arial"/>
              </a:rPr>
              <a:t>alloying</a:t>
            </a:r>
            <a:r>
              <a:rPr spc="26" dirty="0">
                <a:latin typeface="Arial"/>
                <a:cs typeface="Arial"/>
              </a:rPr>
              <a:t> </a:t>
            </a:r>
            <a:r>
              <a:rPr dirty="0">
                <a:latin typeface="Arial"/>
                <a:cs typeface="Arial"/>
              </a:rPr>
              <a:t>wasn’t</a:t>
            </a:r>
            <a:r>
              <a:rPr spc="31" dirty="0">
                <a:latin typeface="Arial"/>
                <a:cs typeface="Arial"/>
              </a:rPr>
              <a:t> </a:t>
            </a:r>
            <a:r>
              <a:rPr dirty="0">
                <a:latin typeface="Arial"/>
                <a:cs typeface="Arial"/>
              </a:rPr>
              <a:t>perfected</a:t>
            </a:r>
            <a:r>
              <a:rPr spc="26" dirty="0">
                <a:latin typeface="Arial"/>
                <a:cs typeface="Arial"/>
              </a:rPr>
              <a:t> </a:t>
            </a:r>
            <a:r>
              <a:rPr spc="-9" dirty="0">
                <a:latin typeface="Arial"/>
                <a:cs typeface="Arial"/>
              </a:rPr>
              <a:t>until </a:t>
            </a:r>
            <a:r>
              <a:rPr dirty="0">
                <a:latin typeface="Arial"/>
                <a:cs typeface="Arial"/>
              </a:rPr>
              <a:t>16</a:t>
            </a:r>
            <a:r>
              <a:rPr baseline="25252" dirty="0">
                <a:latin typeface="Arial"/>
                <a:cs typeface="Arial"/>
              </a:rPr>
              <a:t>th</a:t>
            </a:r>
            <a:r>
              <a:rPr spc="191" baseline="25252" dirty="0">
                <a:latin typeface="Arial"/>
                <a:cs typeface="Arial"/>
              </a:rPr>
              <a:t> </a:t>
            </a:r>
            <a:r>
              <a:rPr spc="-9" dirty="0">
                <a:latin typeface="Arial"/>
                <a:cs typeface="Arial"/>
              </a:rPr>
              <a:t>century</a:t>
            </a:r>
            <a:endParaRPr dirty="0">
              <a:latin typeface="Arial"/>
              <a:cs typeface="Arial"/>
            </a:endParaRPr>
          </a:p>
          <a:p>
            <a:pPr>
              <a:spcBef>
                <a:spcPts val="772"/>
              </a:spcBef>
            </a:pPr>
            <a:endParaRPr dirty="0">
              <a:latin typeface="Arial"/>
              <a:cs typeface="Arial"/>
            </a:endParaRPr>
          </a:p>
          <a:p>
            <a:pPr marL="248224" marR="339556" indent="-2802" algn="just"/>
            <a:r>
              <a:rPr dirty="0">
                <a:latin typeface="Arial"/>
                <a:cs typeface="Arial"/>
              </a:rPr>
              <a:t>Mastery</a:t>
            </a:r>
            <a:r>
              <a:rPr spc="393" dirty="0">
                <a:latin typeface="Arial"/>
                <a:cs typeface="Arial"/>
              </a:rPr>
              <a:t> </a:t>
            </a:r>
            <a:r>
              <a:rPr dirty="0">
                <a:latin typeface="Arial"/>
                <a:cs typeface="Arial"/>
              </a:rPr>
              <a:t>of</a:t>
            </a:r>
            <a:r>
              <a:rPr spc="397" dirty="0">
                <a:latin typeface="Arial"/>
                <a:cs typeface="Arial"/>
              </a:rPr>
              <a:t> </a:t>
            </a:r>
            <a:r>
              <a:rPr dirty="0">
                <a:latin typeface="Arial"/>
                <a:cs typeface="Arial"/>
              </a:rPr>
              <a:t>Steel</a:t>
            </a:r>
            <a:r>
              <a:rPr spc="397" dirty="0">
                <a:latin typeface="Arial"/>
                <a:cs typeface="Arial"/>
              </a:rPr>
              <a:t> </a:t>
            </a:r>
            <a:r>
              <a:rPr dirty="0">
                <a:latin typeface="Arial"/>
                <a:cs typeface="Arial"/>
              </a:rPr>
              <a:t>(Iron</a:t>
            </a:r>
            <a:r>
              <a:rPr spc="397" dirty="0">
                <a:latin typeface="Arial"/>
                <a:cs typeface="Arial"/>
              </a:rPr>
              <a:t> </a:t>
            </a:r>
            <a:r>
              <a:rPr dirty="0">
                <a:latin typeface="Arial"/>
                <a:cs typeface="Arial"/>
              </a:rPr>
              <a:t>alloy)</a:t>
            </a:r>
            <a:r>
              <a:rPr spc="393" dirty="0">
                <a:latin typeface="Arial"/>
                <a:cs typeface="Arial"/>
              </a:rPr>
              <a:t> </a:t>
            </a:r>
            <a:r>
              <a:rPr spc="-9" dirty="0">
                <a:latin typeface="Arial"/>
                <a:cs typeface="Arial"/>
              </a:rPr>
              <a:t>technology </a:t>
            </a:r>
            <a:r>
              <a:rPr dirty="0">
                <a:latin typeface="Arial"/>
                <a:cs typeface="Arial"/>
              </a:rPr>
              <a:t>enable</a:t>
            </a:r>
            <a:r>
              <a:rPr lang="en-US" dirty="0">
                <a:latin typeface="Arial"/>
                <a:cs typeface="Arial"/>
              </a:rPr>
              <a:t>d</a:t>
            </a:r>
            <a:r>
              <a:rPr spc="349" dirty="0">
                <a:latin typeface="Arial"/>
                <a:cs typeface="Arial"/>
              </a:rPr>
              <a:t> </a:t>
            </a:r>
            <a:r>
              <a:rPr dirty="0">
                <a:latin typeface="Arial"/>
                <a:cs typeface="Arial"/>
              </a:rPr>
              <a:t>Industrial</a:t>
            </a:r>
            <a:r>
              <a:rPr spc="349" dirty="0">
                <a:latin typeface="Arial"/>
                <a:cs typeface="Arial"/>
              </a:rPr>
              <a:t> </a:t>
            </a:r>
            <a:r>
              <a:rPr dirty="0">
                <a:latin typeface="Arial"/>
                <a:cs typeface="Arial"/>
              </a:rPr>
              <a:t>Revolution</a:t>
            </a:r>
            <a:r>
              <a:rPr spc="349" dirty="0">
                <a:latin typeface="Arial"/>
                <a:cs typeface="Arial"/>
              </a:rPr>
              <a:t> </a:t>
            </a:r>
            <a:r>
              <a:rPr dirty="0">
                <a:latin typeface="Arial"/>
                <a:cs typeface="Arial"/>
              </a:rPr>
              <a:t>in</a:t>
            </a:r>
            <a:r>
              <a:rPr spc="349" dirty="0">
                <a:latin typeface="Arial"/>
                <a:cs typeface="Arial"/>
              </a:rPr>
              <a:t> </a:t>
            </a:r>
            <a:r>
              <a:rPr dirty="0">
                <a:latin typeface="Arial"/>
                <a:cs typeface="Arial"/>
              </a:rPr>
              <a:t>the</a:t>
            </a:r>
            <a:r>
              <a:rPr spc="349" dirty="0">
                <a:latin typeface="Arial"/>
                <a:cs typeface="Arial"/>
              </a:rPr>
              <a:t> </a:t>
            </a:r>
            <a:r>
              <a:rPr spc="-18" dirty="0">
                <a:latin typeface="Arial"/>
                <a:cs typeface="Arial"/>
              </a:rPr>
              <a:t>18</a:t>
            </a:r>
            <a:r>
              <a:rPr spc="-26" baseline="25252" dirty="0">
                <a:latin typeface="Arial"/>
                <a:cs typeface="Arial"/>
              </a:rPr>
              <a:t>th </a:t>
            </a:r>
            <a:r>
              <a:rPr dirty="0">
                <a:latin typeface="Arial"/>
                <a:cs typeface="Arial"/>
              </a:rPr>
              <a:t>and</a:t>
            </a:r>
            <a:r>
              <a:rPr spc="4" dirty="0">
                <a:latin typeface="Arial"/>
                <a:cs typeface="Arial"/>
              </a:rPr>
              <a:t> </a:t>
            </a:r>
            <a:r>
              <a:rPr dirty="0">
                <a:latin typeface="Arial"/>
                <a:cs typeface="Arial"/>
              </a:rPr>
              <a:t>19</a:t>
            </a:r>
            <a:r>
              <a:rPr baseline="25252" dirty="0">
                <a:latin typeface="Arial"/>
                <a:cs typeface="Arial"/>
              </a:rPr>
              <a:t>th</a:t>
            </a:r>
            <a:r>
              <a:rPr spc="184" baseline="25252" dirty="0">
                <a:latin typeface="Arial"/>
                <a:cs typeface="Arial"/>
              </a:rPr>
              <a:t> </a:t>
            </a:r>
            <a:r>
              <a:rPr spc="-9" dirty="0">
                <a:latin typeface="Arial"/>
                <a:cs typeface="Arial"/>
              </a:rPr>
              <a:t>century</a:t>
            </a:r>
            <a:endParaRPr dirty="0">
              <a:latin typeface="Arial"/>
              <a:cs typeface="Arial"/>
            </a:endParaRPr>
          </a:p>
          <a:p>
            <a:pPr>
              <a:spcBef>
                <a:spcPts val="278"/>
              </a:spcBef>
            </a:pPr>
            <a:endParaRPr dirty="0">
              <a:latin typeface="Arial"/>
              <a:cs typeface="Arial"/>
            </a:endParaRPr>
          </a:p>
          <a:p>
            <a:pPr marL="33619" marR="26896">
              <a:lnSpc>
                <a:spcPct val="100200"/>
              </a:lnSpc>
            </a:pPr>
            <a:r>
              <a:rPr dirty="0">
                <a:solidFill>
                  <a:srgbClr val="FF3B2B"/>
                </a:solidFill>
                <a:latin typeface="Arial"/>
                <a:cs typeface="Arial"/>
              </a:rPr>
              <a:t>Ability</a:t>
            </a:r>
            <a:r>
              <a:rPr spc="-18" dirty="0">
                <a:solidFill>
                  <a:srgbClr val="FF3B2B"/>
                </a:solidFill>
                <a:latin typeface="Arial"/>
                <a:cs typeface="Arial"/>
              </a:rPr>
              <a:t> </a:t>
            </a:r>
            <a:r>
              <a:rPr dirty="0">
                <a:solidFill>
                  <a:srgbClr val="FF3B2B"/>
                </a:solidFill>
                <a:latin typeface="Arial"/>
                <a:cs typeface="Arial"/>
              </a:rPr>
              <a:t>to</a:t>
            </a:r>
            <a:r>
              <a:rPr spc="-4" dirty="0">
                <a:solidFill>
                  <a:srgbClr val="FF3B2B"/>
                </a:solidFill>
                <a:latin typeface="Arial"/>
                <a:cs typeface="Arial"/>
              </a:rPr>
              <a:t> </a:t>
            </a:r>
            <a:r>
              <a:rPr dirty="0">
                <a:solidFill>
                  <a:srgbClr val="FF3B2B"/>
                </a:solidFill>
                <a:latin typeface="Arial"/>
                <a:cs typeface="Arial"/>
              </a:rPr>
              <a:t>heat</a:t>
            </a:r>
            <a:r>
              <a:rPr spc="-13" dirty="0">
                <a:solidFill>
                  <a:srgbClr val="FF3B2B"/>
                </a:solidFill>
                <a:latin typeface="Arial"/>
                <a:cs typeface="Arial"/>
              </a:rPr>
              <a:t> </a:t>
            </a:r>
            <a:r>
              <a:rPr dirty="0">
                <a:solidFill>
                  <a:srgbClr val="FF3B2B"/>
                </a:solidFill>
                <a:latin typeface="Arial"/>
                <a:cs typeface="Arial"/>
              </a:rPr>
              <a:t>treat</a:t>
            </a:r>
            <a:r>
              <a:rPr spc="-13" dirty="0">
                <a:solidFill>
                  <a:srgbClr val="FF3B2B"/>
                </a:solidFill>
                <a:latin typeface="Arial"/>
                <a:cs typeface="Arial"/>
              </a:rPr>
              <a:t> </a:t>
            </a:r>
            <a:r>
              <a:rPr dirty="0">
                <a:solidFill>
                  <a:srgbClr val="FF3B2B"/>
                </a:solidFill>
                <a:latin typeface="Arial"/>
                <a:cs typeface="Arial"/>
              </a:rPr>
              <a:t>at</a:t>
            </a:r>
            <a:r>
              <a:rPr spc="-13" dirty="0">
                <a:solidFill>
                  <a:srgbClr val="FF3B2B"/>
                </a:solidFill>
                <a:latin typeface="Arial"/>
                <a:cs typeface="Arial"/>
              </a:rPr>
              <a:t> </a:t>
            </a:r>
            <a:r>
              <a:rPr dirty="0">
                <a:solidFill>
                  <a:srgbClr val="FF3B2B"/>
                </a:solidFill>
                <a:latin typeface="Arial"/>
                <a:cs typeface="Arial"/>
              </a:rPr>
              <a:t>high</a:t>
            </a:r>
            <a:r>
              <a:rPr spc="-13" dirty="0">
                <a:solidFill>
                  <a:srgbClr val="FF3B2B"/>
                </a:solidFill>
                <a:latin typeface="Arial"/>
                <a:cs typeface="Arial"/>
              </a:rPr>
              <a:t> </a:t>
            </a:r>
            <a:r>
              <a:rPr dirty="0">
                <a:solidFill>
                  <a:srgbClr val="FF3B2B"/>
                </a:solidFill>
                <a:latin typeface="Arial"/>
                <a:cs typeface="Arial"/>
              </a:rPr>
              <a:t>temperature,</a:t>
            </a:r>
            <a:r>
              <a:rPr spc="-18" dirty="0">
                <a:solidFill>
                  <a:srgbClr val="FF3B2B"/>
                </a:solidFill>
                <a:latin typeface="Arial"/>
                <a:cs typeface="Arial"/>
              </a:rPr>
              <a:t> </a:t>
            </a:r>
            <a:r>
              <a:rPr spc="-9" dirty="0">
                <a:solidFill>
                  <a:srgbClr val="FF3B2B"/>
                </a:solidFill>
                <a:latin typeface="Arial"/>
                <a:cs typeface="Arial"/>
              </a:rPr>
              <a:t>control </a:t>
            </a:r>
            <a:r>
              <a:rPr dirty="0">
                <a:solidFill>
                  <a:srgbClr val="FF3B2B"/>
                </a:solidFill>
                <a:latin typeface="Arial"/>
                <a:cs typeface="Arial"/>
              </a:rPr>
              <a:t>microstructure</a:t>
            </a:r>
            <a:r>
              <a:rPr spc="-22" dirty="0">
                <a:solidFill>
                  <a:srgbClr val="FF3B2B"/>
                </a:solidFill>
                <a:latin typeface="Arial"/>
                <a:cs typeface="Arial"/>
              </a:rPr>
              <a:t> </a:t>
            </a:r>
            <a:r>
              <a:rPr dirty="0">
                <a:solidFill>
                  <a:srgbClr val="FF3B2B"/>
                </a:solidFill>
                <a:latin typeface="Arial"/>
                <a:cs typeface="Arial"/>
              </a:rPr>
              <a:t>at</a:t>
            </a:r>
            <a:r>
              <a:rPr spc="-22" dirty="0">
                <a:solidFill>
                  <a:srgbClr val="FF3B2B"/>
                </a:solidFill>
                <a:latin typeface="Arial"/>
                <a:cs typeface="Arial"/>
              </a:rPr>
              <a:t> </a:t>
            </a:r>
            <a:r>
              <a:rPr dirty="0">
                <a:solidFill>
                  <a:srgbClr val="FF3B2B"/>
                </a:solidFill>
                <a:latin typeface="Arial"/>
                <a:cs typeface="Arial"/>
              </a:rPr>
              <a:t>different</a:t>
            </a:r>
            <a:r>
              <a:rPr spc="-22" dirty="0">
                <a:solidFill>
                  <a:srgbClr val="FF3B2B"/>
                </a:solidFill>
                <a:latin typeface="Arial"/>
                <a:cs typeface="Arial"/>
              </a:rPr>
              <a:t> </a:t>
            </a:r>
            <a:r>
              <a:rPr dirty="0">
                <a:solidFill>
                  <a:srgbClr val="FF3B2B"/>
                </a:solidFill>
                <a:latin typeface="Arial"/>
                <a:cs typeface="Arial"/>
              </a:rPr>
              <a:t>length</a:t>
            </a:r>
            <a:r>
              <a:rPr spc="-22" dirty="0">
                <a:solidFill>
                  <a:srgbClr val="FF3B2B"/>
                </a:solidFill>
                <a:latin typeface="Arial"/>
                <a:cs typeface="Arial"/>
              </a:rPr>
              <a:t> </a:t>
            </a:r>
            <a:r>
              <a:rPr dirty="0">
                <a:solidFill>
                  <a:srgbClr val="FF3B2B"/>
                </a:solidFill>
                <a:latin typeface="Arial"/>
                <a:cs typeface="Arial"/>
              </a:rPr>
              <a:t>scale</a:t>
            </a:r>
            <a:r>
              <a:rPr spc="-22" dirty="0">
                <a:solidFill>
                  <a:srgbClr val="FF3B2B"/>
                </a:solidFill>
                <a:latin typeface="Arial"/>
                <a:cs typeface="Arial"/>
              </a:rPr>
              <a:t> </a:t>
            </a:r>
            <a:r>
              <a:rPr dirty="0">
                <a:solidFill>
                  <a:srgbClr val="FF3B2B"/>
                </a:solidFill>
                <a:latin typeface="Arial"/>
                <a:cs typeface="Arial"/>
              </a:rPr>
              <a:t>and</a:t>
            </a:r>
            <a:r>
              <a:rPr spc="-22" dirty="0">
                <a:solidFill>
                  <a:srgbClr val="FF3B2B"/>
                </a:solidFill>
                <a:latin typeface="Arial"/>
                <a:cs typeface="Arial"/>
              </a:rPr>
              <a:t> </a:t>
            </a:r>
            <a:r>
              <a:rPr spc="-9" dirty="0">
                <a:solidFill>
                  <a:srgbClr val="FF3B2B"/>
                </a:solidFill>
                <a:latin typeface="Arial"/>
                <a:cs typeface="Arial"/>
              </a:rPr>
              <a:t>ability </a:t>
            </a:r>
            <a:r>
              <a:rPr dirty="0">
                <a:solidFill>
                  <a:srgbClr val="FF3B2B"/>
                </a:solidFill>
                <a:latin typeface="Arial"/>
                <a:cs typeface="Arial"/>
              </a:rPr>
              <a:t>to</a:t>
            </a:r>
            <a:r>
              <a:rPr spc="-31" dirty="0">
                <a:solidFill>
                  <a:srgbClr val="FF3B2B"/>
                </a:solidFill>
                <a:latin typeface="Arial"/>
                <a:cs typeface="Arial"/>
              </a:rPr>
              <a:t> </a:t>
            </a:r>
            <a:r>
              <a:rPr dirty="0">
                <a:solidFill>
                  <a:srgbClr val="FF3B2B"/>
                </a:solidFill>
                <a:latin typeface="Arial"/>
                <a:cs typeface="Arial"/>
              </a:rPr>
              <a:t>design</a:t>
            </a:r>
            <a:r>
              <a:rPr spc="-26" dirty="0">
                <a:solidFill>
                  <a:srgbClr val="FF3B2B"/>
                </a:solidFill>
                <a:latin typeface="Arial"/>
                <a:cs typeface="Arial"/>
              </a:rPr>
              <a:t> </a:t>
            </a:r>
            <a:r>
              <a:rPr dirty="0">
                <a:solidFill>
                  <a:srgbClr val="FF3B2B"/>
                </a:solidFill>
                <a:latin typeface="Arial"/>
                <a:cs typeface="Arial"/>
              </a:rPr>
              <a:t>specific</a:t>
            </a:r>
            <a:r>
              <a:rPr spc="-26" dirty="0">
                <a:solidFill>
                  <a:srgbClr val="FF3B2B"/>
                </a:solidFill>
                <a:latin typeface="Arial"/>
                <a:cs typeface="Arial"/>
              </a:rPr>
              <a:t> </a:t>
            </a:r>
            <a:r>
              <a:rPr dirty="0">
                <a:solidFill>
                  <a:srgbClr val="FF3B2B"/>
                </a:solidFill>
                <a:latin typeface="Arial"/>
                <a:cs typeface="Arial"/>
              </a:rPr>
              <a:t>microstructures</a:t>
            </a:r>
            <a:r>
              <a:rPr spc="-26" dirty="0">
                <a:solidFill>
                  <a:srgbClr val="FF3B2B"/>
                </a:solidFill>
                <a:latin typeface="Arial"/>
                <a:cs typeface="Arial"/>
              </a:rPr>
              <a:t> </a:t>
            </a:r>
            <a:r>
              <a:rPr dirty="0">
                <a:solidFill>
                  <a:srgbClr val="FF3B2B"/>
                </a:solidFill>
                <a:latin typeface="Arial"/>
                <a:cs typeface="Arial"/>
              </a:rPr>
              <a:t>for</a:t>
            </a:r>
            <a:r>
              <a:rPr spc="-26" dirty="0">
                <a:solidFill>
                  <a:srgbClr val="FF3B2B"/>
                </a:solidFill>
                <a:latin typeface="Arial"/>
                <a:cs typeface="Arial"/>
              </a:rPr>
              <a:t> </a:t>
            </a:r>
            <a:r>
              <a:rPr spc="-9" dirty="0">
                <a:solidFill>
                  <a:srgbClr val="FF3B2B"/>
                </a:solidFill>
                <a:latin typeface="Arial"/>
                <a:cs typeface="Arial"/>
              </a:rPr>
              <a:t>specific properties</a:t>
            </a:r>
            <a:endParaRPr dirty="0">
              <a:latin typeface="Arial"/>
              <a:cs typeface="Arial"/>
            </a:endParaRPr>
          </a:p>
          <a:p>
            <a:pPr>
              <a:spcBef>
                <a:spcPts val="940"/>
              </a:spcBef>
            </a:pPr>
            <a:endParaRPr dirty="0">
              <a:latin typeface="Arial"/>
              <a:cs typeface="Arial"/>
            </a:endParaRPr>
          </a:p>
        </p:txBody>
      </p:sp>
      <p:grpSp>
        <p:nvGrpSpPr>
          <p:cNvPr id="5" name="object 5"/>
          <p:cNvGrpSpPr/>
          <p:nvPr/>
        </p:nvGrpSpPr>
        <p:grpSpPr>
          <a:xfrm>
            <a:off x="2275002" y="1529592"/>
            <a:ext cx="3563471" cy="4298016"/>
            <a:chOff x="698736" y="1733537"/>
            <a:chExt cx="4038600" cy="4871085"/>
          </a:xfrm>
        </p:grpSpPr>
        <p:pic>
          <p:nvPicPr>
            <p:cNvPr id="6" name="object 6"/>
            <p:cNvPicPr/>
            <p:nvPr/>
          </p:nvPicPr>
          <p:blipFill>
            <a:blip r:embed="rId3" cstate="print"/>
            <a:stretch>
              <a:fillRect/>
            </a:stretch>
          </p:blipFill>
          <p:spPr>
            <a:xfrm>
              <a:off x="698736" y="1733537"/>
              <a:ext cx="1600200" cy="1444752"/>
            </a:xfrm>
            <a:prstGeom prst="rect">
              <a:avLst/>
            </a:prstGeom>
          </p:spPr>
        </p:pic>
        <p:pic>
          <p:nvPicPr>
            <p:cNvPr id="7" name="object 7"/>
            <p:cNvPicPr/>
            <p:nvPr/>
          </p:nvPicPr>
          <p:blipFill>
            <a:blip r:embed="rId4" cstate="print"/>
            <a:stretch>
              <a:fillRect/>
            </a:stretch>
          </p:blipFill>
          <p:spPr>
            <a:xfrm>
              <a:off x="788652" y="3192005"/>
              <a:ext cx="3857244" cy="739139"/>
            </a:xfrm>
            <a:prstGeom prst="rect">
              <a:avLst/>
            </a:prstGeom>
          </p:spPr>
        </p:pic>
        <p:pic>
          <p:nvPicPr>
            <p:cNvPr id="8" name="object 8"/>
            <p:cNvPicPr/>
            <p:nvPr/>
          </p:nvPicPr>
          <p:blipFill>
            <a:blip r:embed="rId5" cstate="print"/>
            <a:stretch>
              <a:fillRect/>
            </a:stretch>
          </p:blipFill>
          <p:spPr>
            <a:xfrm>
              <a:off x="2337041" y="1759445"/>
              <a:ext cx="2400300" cy="1408176"/>
            </a:xfrm>
            <a:prstGeom prst="rect">
              <a:avLst/>
            </a:prstGeom>
          </p:spPr>
        </p:pic>
        <p:pic>
          <p:nvPicPr>
            <p:cNvPr id="9" name="object 9"/>
            <p:cNvPicPr/>
            <p:nvPr/>
          </p:nvPicPr>
          <p:blipFill>
            <a:blip r:embed="rId6" cstate="print"/>
            <a:stretch>
              <a:fillRect/>
            </a:stretch>
          </p:blipFill>
          <p:spPr>
            <a:xfrm>
              <a:off x="712452" y="3963142"/>
              <a:ext cx="3962400" cy="2641091"/>
            </a:xfrm>
            <a:prstGeom prst="rect">
              <a:avLst/>
            </a:prstGeom>
          </p:spPr>
        </p:pic>
      </p:grpSp>
      <p:sp>
        <p:nvSpPr>
          <p:cNvPr id="10" name="object 10"/>
          <p:cNvSpPr txBox="1">
            <a:spLocks noGrp="1"/>
          </p:cNvSpPr>
          <p:nvPr>
            <p:ph type="sldNum" sz="quarter" idx="7"/>
          </p:nvPr>
        </p:nvSpPr>
        <p:spPr>
          <a:xfrm>
            <a:off x="9403976" y="5627594"/>
            <a:ext cx="2474259" cy="205184"/>
          </a:xfrm>
          <a:prstGeom prst="rect">
            <a:avLst/>
          </a:prstGeom>
        </p:spPr>
        <p:txBody>
          <a:bodyPr vert="horz" wrap="square" lIns="0" tIns="0" rIns="0" bIns="0" rtlCol="0">
            <a:spAutoFit/>
          </a:bodyPr>
          <a:lstStyle/>
          <a:p>
            <a:pPr marL="120470">
              <a:lnSpc>
                <a:spcPts val="1456"/>
              </a:lnSpc>
            </a:pPr>
            <a:fld id="{81D60167-4931-47E6-BA6A-407CBD079E47}" type="slidenum">
              <a:rPr spc="-44" dirty="0"/>
              <a:pPr marL="120470">
                <a:lnSpc>
                  <a:spcPts val="1456"/>
                </a:lnSpc>
              </a:pPr>
              <a:t>7</a:t>
            </a:fld>
            <a:endParaRPr spc="-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760" y="1077098"/>
            <a:ext cx="7508838" cy="82026"/>
          </a:xfrm>
          <a:prstGeom prst="rect">
            <a:avLst/>
          </a:prstGeom>
        </p:spPr>
      </p:pic>
      <p:sp>
        <p:nvSpPr>
          <p:cNvPr id="3" name="object 3"/>
          <p:cNvSpPr txBox="1">
            <a:spLocks noGrp="1"/>
          </p:cNvSpPr>
          <p:nvPr>
            <p:ph type="title"/>
          </p:nvPr>
        </p:nvSpPr>
        <p:spPr>
          <a:xfrm>
            <a:off x="2528884" y="283499"/>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sp>
        <p:nvSpPr>
          <p:cNvPr id="4" name="object 4"/>
          <p:cNvSpPr txBox="1"/>
          <p:nvPr/>
        </p:nvSpPr>
        <p:spPr>
          <a:xfrm>
            <a:off x="609601" y="1321516"/>
            <a:ext cx="5820432" cy="1017812"/>
          </a:xfrm>
          <a:prstGeom prst="rect">
            <a:avLst/>
          </a:prstGeom>
        </p:spPr>
        <p:txBody>
          <a:bodyPr vert="horz" wrap="square" lIns="0" tIns="55469" rIns="0" bIns="0" rtlCol="0">
            <a:spAutoFit/>
          </a:bodyPr>
          <a:lstStyle/>
          <a:p>
            <a:pPr marL="469552">
              <a:spcBef>
                <a:spcPts val="437"/>
              </a:spcBef>
            </a:pPr>
            <a:r>
              <a:rPr sz="2000" b="1" dirty="0">
                <a:latin typeface="Arial"/>
                <a:cs typeface="Arial"/>
              </a:rPr>
              <a:t>Plastic</a:t>
            </a:r>
            <a:r>
              <a:rPr sz="2000" b="1" spc="-13" dirty="0">
                <a:latin typeface="Arial"/>
                <a:cs typeface="Arial"/>
              </a:rPr>
              <a:t> </a:t>
            </a:r>
            <a:r>
              <a:rPr sz="2000" b="1" dirty="0">
                <a:latin typeface="Arial"/>
                <a:cs typeface="Arial"/>
              </a:rPr>
              <a:t>Age</a:t>
            </a:r>
            <a:r>
              <a:rPr sz="2000" b="1" spc="-13" dirty="0">
                <a:latin typeface="Arial"/>
                <a:cs typeface="Arial"/>
              </a:rPr>
              <a:t> </a:t>
            </a:r>
            <a:r>
              <a:rPr sz="2000" b="1" dirty="0">
                <a:latin typeface="Arial"/>
                <a:cs typeface="Arial"/>
              </a:rPr>
              <a:t>(1940</a:t>
            </a:r>
            <a:r>
              <a:rPr sz="2000" b="1" spc="-13" dirty="0">
                <a:latin typeface="Arial"/>
                <a:cs typeface="Arial"/>
              </a:rPr>
              <a:t> </a:t>
            </a:r>
            <a:r>
              <a:rPr sz="2000" b="1" dirty="0">
                <a:latin typeface="Arial"/>
                <a:cs typeface="Arial"/>
              </a:rPr>
              <a:t>-</a:t>
            </a:r>
            <a:r>
              <a:rPr sz="2000" b="1" spc="-13" dirty="0">
                <a:latin typeface="Arial"/>
                <a:cs typeface="Arial"/>
              </a:rPr>
              <a:t> </a:t>
            </a:r>
            <a:r>
              <a:rPr sz="2000" b="1" spc="-9" dirty="0">
                <a:latin typeface="Arial"/>
                <a:cs typeface="Arial"/>
              </a:rPr>
              <a:t>Present)</a:t>
            </a:r>
            <a:endParaRPr sz="2000" dirty="0">
              <a:latin typeface="Arial"/>
              <a:cs typeface="Arial"/>
            </a:endParaRPr>
          </a:p>
          <a:p>
            <a:pPr marL="11206" marR="4483">
              <a:spcBef>
                <a:spcPts val="349"/>
              </a:spcBef>
              <a:tabLst>
                <a:tab pos="931258" algn="l"/>
                <a:tab pos="1214222" algn="l"/>
                <a:tab pos="2124749" algn="l"/>
                <a:tab pos="2557879" algn="l"/>
                <a:tab pos="2940579" algn="l"/>
                <a:tab pos="3532282" algn="l"/>
              </a:tabLst>
            </a:pPr>
            <a:r>
              <a:rPr sz="2000" spc="-9" dirty="0">
                <a:latin typeface="Arial"/>
                <a:cs typeface="Arial"/>
              </a:rPr>
              <a:t>Discovery</a:t>
            </a:r>
            <a:r>
              <a:rPr sz="2000" dirty="0">
                <a:latin typeface="Arial"/>
                <a:cs typeface="Arial"/>
              </a:rPr>
              <a:t>	</a:t>
            </a:r>
            <a:r>
              <a:rPr sz="2000" spc="-22" dirty="0">
                <a:latin typeface="Arial"/>
                <a:cs typeface="Arial"/>
              </a:rPr>
              <a:t>of</a:t>
            </a:r>
            <a:r>
              <a:rPr lang="en-US" sz="2000" spc="-22" dirty="0">
                <a:latin typeface="Arial"/>
                <a:cs typeface="Arial"/>
              </a:rPr>
              <a:t> </a:t>
            </a:r>
            <a:r>
              <a:rPr sz="2000" spc="-9" dirty="0">
                <a:latin typeface="Arial"/>
                <a:cs typeface="Arial"/>
              </a:rPr>
              <a:t>polymers,</a:t>
            </a:r>
            <a:r>
              <a:rPr lang="en-US" sz="2000" spc="-9" dirty="0">
                <a:latin typeface="Arial"/>
                <a:cs typeface="Arial"/>
              </a:rPr>
              <a:t> </a:t>
            </a:r>
            <a:r>
              <a:rPr sz="2000" spc="-22" dirty="0">
                <a:latin typeface="Arial"/>
                <a:cs typeface="Arial"/>
              </a:rPr>
              <a:t>and</a:t>
            </a:r>
            <a:r>
              <a:rPr lang="en-US" sz="2000" spc="-22" dirty="0">
                <a:latin typeface="Arial"/>
                <a:cs typeface="Arial"/>
              </a:rPr>
              <a:t> </a:t>
            </a:r>
            <a:r>
              <a:rPr sz="2000" spc="-22" dirty="0">
                <a:latin typeface="Arial"/>
                <a:cs typeface="Arial"/>
              </a:rPr>
              <a:t>the</a:t>
            </a:r>
            <a:r>
              <a:rPr lang="en-US" sz="2000" spc="-22" dirty="0">
                <a:latin typeface="Arial"/>
                <a:cs typeface="Arial"/>
              </a:rPr>
              <a:t> </a:t>
            </a:r>
            <a:r>
              <a:rPr sz="2000" spc="-9" dirty="0">
                <a:latin typeface="Arial"/>
                <a:cs typeface="Arial"/>
              </a:rPr>
              <a:t>ability</a:t>
            </a:r>
            <a:r>
              <a:rPr lang="en-US" sz="2000" spc="-9" dirty="0">
                <a:latin typeface="Arial"/>
                <a:cs typeface="Arial"/>
              </a:rPr>
              <a:t> </a:t>
            </a:r>
            <a:r>
              <a:rPr sz="2000" spc="-22" dirty="0">
                <a:latin typeface="Arial"/>
                <a:cs typeface="Arial"/>
              </a:rPr>
              <a:t>to </a:t>
            </a:r>
            <a:r>
              <a:rPr sz="2000" dirty="0">
                <a:latin typeface="Arial"/>
                <a:cs typeface="Arial"/>
              </a:rPr>
              <a:t>synthesize</a:t>
            </a:r>
            <a:r>
              <a:rPr sz="2000" spc="-22" dirty="0">
                <a:latin typeface="Arial"/>
                <a:cs typeface="Arial"/>
              </a:rPr>
              <a:t> </a:t>
            </a:r>
            <a:r>
              <a:rPr sz="2000" dirty="0">
                <a:latin typeface="Arial"/>
                <a:cs typeface="Arial"/>
              </a:rPr>
              <a:t>and</a:t>
            </a:r>
            <a:r>
              <a:rPr sz="2000" spc="-22" dirty="0">
                <a:latin typeface="Arial"/>
                <a:cs typeface="Arial"/>
              </a:rPr>
              <a:t> </a:t>
            </a:r>
            <a:r>
              <a:rPr sz="2000" dirty="0">
                <a:latin typeface="Arial"/>
                <a:cs typeface="Arial"/>
              </a:rPr>
              <a:t>process</a:t>
            </a:r>
            <a:r>
              <a:rPr sz="2000" spc="-22" dirty="0">
                <a:latin typeface="Arial"/>
                <a:cs typeface="Arial"/>
              </a:rPr>
              <a:t> </a:t>
            </a:r>
            <a:r>
              <a:rPr sz="2000" spc="-9" dirty="0">
                <a:latin typeface="Arial"/>
                <a:cs typeface="Arial"/>
              </a:rPr>
              <a:t>polymers.</a:t>
            </a:r>
            <a:endParaRPr sz="2000" dirty="0">
              <a:latin typeface="Arial"/>
              <a:cs typeface="Arial"/>
            </a:endParaRPr>
          </a:p>
        </p:txBody>
      </p:sp>
      <p:pic>
        <p:nvPicPr>
          <p:cNvPr id="5" name="object 5"/>
          <p:cNvPicPr/>
          <p:nvPr/>
        </p:nvPicPr>
        <p:blipFill>
          <a:blip r:embed="rId3" cstate="print"/>
          <a:stretch>
            <a:fillRect/>
          </a:stretch>
        </p:blipFill>
        <p:spPr>
          <a:xfrm>
            <a:off x="457200" y="2667000"/>
            <a:ext cx="2635388" cy="3482139"/>
          </a:xfrm>
          <a:prstGeom prst="rect">
            <a:avLst/>
          </a:prstGeom>
        </p:spPr>
      </p:pic>
      <p:pic>
        <p:nvPicPr>
          <p:cNvPr id="6" name="object 6"/>
          <p:cNvPicPr/>
          <p:nvPr/>
        </p:nvPicPr>
        <p:blipFill>
          <a:blip r:embed="rId4" cstate="print"/>
          <a:stretch>
            <a:fillRect/>
          </a:stretch>
        </p:blipFill>
        <p:spPr>
          <a:xfrm>
            <a:off x="3707895" y="3016836"/>
            <a:ext cx="2635387" cy="2815942"/>
          </a:xfrm>
          <a:prstGeom prst="rect">
            <a:avLst/>
          </a:prstGeom>
        </p:spPr>
      </p:pic>
      <p:pic>
        <p:nvPicPr>
          <p:cNvPr id="7" name="object 7"/>
          <p:cNvPicPr/>
          <p:nvPr/>
        </p:nvPicPr>
        <p:blipFill>
          <a:blip r:embed="rId5" cstate="print"/>
          <a:stretch>
            <a:fillRect/>
          </a:stretch>
        </p:blipFill>
        <p:spPr>
          <a:xfrm>
            <a:off x="8077200" y="1631777"/>
            <a:ext cx="2209800" cy="2507884"/>
          </a:xfrm>
          <a:prstGeom prst="rect">
            <a:avLst/>
          </a:prstGeom>
        </p:spPr>
      </p:pic>
      <p:pic>
        <p:nvPicPr>
          <p:cNvPr id="8" name="object 8"/>
          <p:cNvPicPr/>
          <p:nvPr/>
        </p:nvPicPr>
        <p:blipFill>
          <a:blip r:embed="rId6" cstate="print"/>
          <a:stretch>
            <a:fillRect/>
          </a:stretch>
        </p:blipFill>
        <p:spPr>
          <a:xfrm>
            <a:off x="7508602" y="4303713"/>
            <a:ext cx="3768998" cy="2420471"/>
          </a:xfrm>
          <a:prstGeom prst="rect">
            <a:avLst/>
          </a:prstGeom>
        </p:spPr>
      </p:pic>
      <p:sp>
        <p:nvSpPr>
          <p:cNvPr id="9" name="object 9"/>
          <p:cNvSpPr txBox="1">
            <a:spLocks noGrp="1"/>
          </p:cNvSpPr>
          <p:nvPr>
            <p:ph type="sldNum" sz="quarter" idx="7"/>
          </p:nvPr>
        </p:nvSpPr>
        <p:spPr>
          <a:xfrm>
            <a:off x="9403976" y="5627594"/>
            <a:ext cx="2474259" cy="205184"/>
          </a:xfrm>
          <a:prstGeom prst="rect">
            <a:avLst/>
          </a:prstGeom>
        </p:spPr>
        <p:txBody>
          <a:bodyPr vert="horz" wrap="square" lIns="0" tIns="0" rIns="0" bIns="0" rtlCol="0">
            <a:spAutoFit/>
          </a:bodyPr>
          <a:lstStyle/>
          <a:p>
            <a:pPr marL="120470">
              <a:lnSpc>
                <a:spcPts val="1456"/>
              </a:lnSpc>
            </a:pPr>
            <a:fld id="{81D60167-4931-47E6-BA6A-407CBD079E47}" type="slidenum">
              <a:rPr spc="-44" dirty="0"/>
              <a:pPr marL="120470">
                <a:lnSpc>
                  <a:spcPts val="1456"/>
                </a:lnSpc>
              </a:pPr>
              <a:t>8</a:t>
            </a:fld>
            <a:endParaRPr spc="-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57569" y="5964537"/>
            <a:ext cx="87966" cy="179536"/>
          </a:xfrm>
          <a:prstGeom prst="rect">
            <a:avLst/>
          </a:prstGeom>
        </p:spPr>
        <p:txBody>
          <a:bodyPr vert="horz" wrap="square" lIns="0" tIns="0" rIns="0" bIns="0" rtlCol="0">
            <a:spAutoFit/>
          </a:bodyPr>
          <a:lstStyle/>
          <a:p>
            <a:pPr>
              <a:lnSpc>
                <a:spcPts val="1368"/>
              </a:lnSpc>
            </a:pPr>
            <a:r>
              <a:rPr sz="1235" spc="-44" dirty="0">
                <a:latin typeface="Arial"/>
                <a:cs typeface="Arial"/>
              </a:rPr>
              <a:t>7</a:t>
            </a:r>
            <a:endParaRPr sz="1235">
              <a:latin typeface="Arial"/>
              <a:cs typeface="Arial"/>
            </a:endParaRPr>
          </a:p>
        </p:txBody>
      </p:sp>
      <p:pic>
        <p:nvPicPr>
          <p:cNvPr id="3" name="object 3"/>
          <p:cNvPicPr/>
          <p:nvPr/>
        </p:nvPicPr>
        <p:blipFill>
          <a:blip r:embed="rId2" cstate="print"/>
          <a:stretch>
            <a:fillRect/>
          </a:stretch>
        </p:blipFill>
        <p:spPr>
          <a:xfrm>
            <a:off x="2285760" y="1077098"/>
            <a:ext cx="7508838" cy="82026"/>
          </a:xfrm>
          <a:prstGeom prst="rect">
            <a:avLst/>
          </a:prstGeom>
        </p:spPr>
      </p:pic>
      <p:sp>
        <p:nvSpPr>
          <p:cNvPr id="4" name="object 4"/>
          <p:cNvSpPr txBox="1">
            <a:spLocks noGrp="1"/>
          </p:cNvSpPr>
          <p:nvPr>
            <p:ph type="title"/>
          </p:nvPr>
        </p:nvSpPr>
        <p:spPr>
          <a:xfrm>
            <a:off x="2285760" y="281539"/>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sp>
        <p:nvSpPr>
          <p:cNvPr id="5" name="object 5"/>
          <p:cNvSpPr txBox="1"/>
          <p:nvPr/>
        </p:nvSpPr>
        <p:spPr>
          <a:xfrm>
            <a:off x="579998" y="1266259"/>
            <a:ext cx="5099578" cy="2310474"/>
          </a:xfrm>
          <a:prstGeom prst="rect">
            <a:avLst/>
          </a:prstGeom>
        </p:spPr>
        <p:txBody>
          <a:bodyPr vert="horz" wrap="square" lIns="0" tIns="55469" rIns="0" bIns="0" rtlCol="0">
            <a:spAutoFit/>
          </a:bodyPr>
          <a:lstStyle/>
          <a:p>
            <a:pPr marL="462828" algn="just">
              <a:spcBef>
                <a:spcPts val="437"/>
              </a:spcBef>
            </a:pPr>
            <a:r>
              <a:rPr sz="2400" b="1" dirty="0">
                <a:latin typeface="Arial"/>
                <a:cs typeface="Arial"/>
              </a:rPr>
              <a:t>Silicon</a:t>
            </a:r>
            <a:r>
              <a:rPr sz="2400" b="1" spc="-18" dirty="0">
                <a:latin typeface="Arial"/>
                <a:cs typeface="Arial"/>
              </a:rPr>
              <a:t> </a:t>
            </a:r>
            <a:r>
              <a:rPr sz="2400" b="1" dirty="0">
                <a:latin typeface="Arial"/>
                <a:cs typeface="Arial"/>
              </a:rPr>
              <a:t>Age</a:t>
            </a:r>
            <a:r>
              <a:rPr sz="2400" b="1" spc="-18" dirty="0">
                <a:latin typeface="Arial"/>
                <a:cs typeface="Arial"/>
              </a:rPr>
              <a:t> </a:t>
            </a:r>
            <a:r>
              <a:rPr sz="2400" b="1" dirty="0">
                <a:latin typeface="Arial"/>
                <a:cs typeface="Arial"/>
              </a:rPr>
              <a:t>(1950</a:t>
            </a:r>
            <a:r>
              <a:rPr sz="2400" b="1" spc="-18" dirty="0">
                <a:latin typeface="Arial"/>
                <a:cs typeface="Arial"/>
              </a:rPr>
              <a:t> </a:t>
            </a:r>
            <a:r>
              <a:rPr sz="2400" b="1" dirty="0">
                <a:latin typeface="Arial"/>
                <a:cs typeface="Arial"/>
              </a:rPr>
              <a:t>-</a:t>
            </a:r>
            <a:r>
              <a:rPr sz="2400" b="1" spc="-18" dirty="0">
                <a:latin typeface="Arial"/>
                <a:cs typeface="Arial"/>
              </a:rPr>
              <a:t> </a:t>
            </a:r>
            <a:r>
              <a:rPr sz="2400" b="1" spc="-9" dirty="0">
                <a:latin typeface="Arial"/>
                <a:cs typeface="Arial"/>
              </a:rPr>
              <a:t>Present)</a:t>
            </a:r>
            <a:endParaRPr sz="2400" dirty="0">
              <a:latin typeface="Arial"/>
              <a:cs typeface="Arial"/>
            </a:endParaRPr>
          </a:p>
          <a:p>
            <a:pPr marL="11206" marR="4483" algn="just">
              <a:lnSpc>
                <a:spcPct val="100200"/>
              </a:lnSpc>
              <a:spcBef>
                <a:spcPts val="344"/>
              </a:spcBef>
            </a:pPr>
            <a:r>
              <a:rPr sz="2400" dirty="0">
                <a:latin typeface="Arial"/>
                <a:cs typeface="Arial"/>
              </a:rPr>
              <a:t>Commercialization</a:t>
            </a:r>
            <a:r>
              <a:rPr sz="2400" spc="199" dirty="0">
                <a:latin typeface="Arial"/>
                <a:cs typeface="Arial"/>
              </a:rPr>
              <a:t>   </a:t>
            </a:r>
            <a:r>
              <a:rPr sz="2400" dirty="0">
                <a:latin typeface="Arial"/>
                <a:cs typeface="Arial"/>
              </a:rPr>
              <a:t>of</a:t>
            </a:r>
            <a:r>
              <a:rPr sz="2400" spc="199" dirty="0">
                <a:latin typeface="Arial"/>
                <a:cs typeface="Arial"/>
              </a:rPr>
              <a:t>   </a:t>
            </a:r>
            <a:r>
              <a:rPr sz="2400" dirty="0">
                <a:latin typeface="Arial"/>
                <a:cs typeface="Arial"/>
              </a:rPr>
              <a:t>silicon</a:t>
            </a:r>
            <a:r>
              <a:rPr sz="2400" spc="202" dirty="0">
                <a:latin typeface="Arial"/>
                <a:cs typeface="Arial"/>
              </a:rPr>
              <a:t>   </a:t>
            </a:r>
            <a:r>
              <a:rPr sz="2400" spc="-9" dirty="0">
                <a:latin typeface="Arial"/>
                <a:cs typeface="Arial"/>
              </a:rPr>
              <a:t>technology </a:t>
            </a:r>
            <a:r>
              <a:rPr sz="2400" dirty="0">
                <a:latin typeface="Arial"/>
                <a:cs typeface="Arial"/>
              </a:rPr>
              <a:t>(integrated</a:t>
            </a:r>
            <a:r>
              <a:rPr sz="2400" spc="168" dirty="0">
                <a:latin typeface="Arial"/>
                <a:cs typeface="Arial"/>
              </a:rPr>
              <a:t> </a:t>
            </a:r>
            <a:r>
              <a:rPr sz="2400" dirty="0">
                <a:latin typeface="Arial"/>
                <a:cs typeface="Arial"/>
              </a:rPr>
              <a:t>circuits,</a:t>
            </a:r>
            <a:r>
              <a:rPr sz="2400" spc="176" dirty="0">
                <a:latin typeface="Arial"/>
                <a:cs typeface="Arial"/>
              </a:rPr>
              <a:t> </a:t>
            </a:r>
            <a:r>
              <a:rPr sz="2400" dirty="0">
                <a:latin typeface="Arial"/>
                <a:cs typeface="Arial"/>
              </a:rPr>
              <a:t>electronic</a:t>
            </a:r>
            <a:r>
              <a:rPr sz="2400" spc="176" dirty="0">
                <a:latin typeface="Arial"/>
                <a:cs typeface="Arial"/>
              </a:rPr>
              <a:t> </a:t>
            </a:r>
            <a:r>
              <a:rPr sz="2400" dirty="0">
                <a:latin typeface="Arial"/>
                <a:cs typeface="Arial"/>
              </a:rPr>
              <a:t>devices,</a:t>
            </a:r>
            <a:r>
              <a:rPr sz="2400" spc="176" dirty="0">
                <a:latin typeface="Arial"/>
                <a:cs typeface="Arial"/>
              </a:rPr>
              <a:t> </a:t>
            </a:r>
            <a:r>
              <a:rPr sz="2400" spc="-9" dirty="0">
                <a:latin typeface="Arial"/>
                <a:cs typeface="Arial"/>
              </a:rPr>
              <a:t>etc…) </a:t>
            </a:r>
            <a:r>
              <a:rPr sz="2400" dirty="0">
                <a:latin typeface="Arial"/>
                <a:cs typeface="Arial"/>
              </a:rPr>
              <a:t>le</a:t>
            </a:r>
            <a:r>
              <a:rPr lang="en-US" sz="2400" dirty="0">
                <a:latin typeface="Arial"/>
                <a:cs typeface="Arial"/>
              </a:rPr>
              <a:t>d</a:t>
            </a:r>
            <a:r>
              <a:rPr sz="2400" spc="79" dirty="0">
                <a:latin typeface="Arial"/>
                <a:cs typeface="Arial"/>
              </a:rPr>
              <a:t>  </a:t>
            </a:r>
            <a:r>
              <a:rPr sz="2400" dirty="0">
                <a:latin typeface="Arial"/>
                <a:cs typeface="Arial"/>
              </a:rPr>
              <a:t>to</a:t>
            </a:r>
            <a:r>
              <a:rPr sz="2400" spc="79" dirty="0">
                <a:latin typeface="Arial"/>
                <a:cs typeface="Arial"/>
              </a:rPr>
              <a:t>  </a:t>
            </a:r>
            <a:r>
              <a:rPr sz="2400" dirty="0">
                <a:latin typeface="Arial"/>
                <a:cs typeface="Arial"/>
              </a:rPr>
              <a:t>the</a:t>
            </a:r>
            <a:r>
              <a:rPr sz="2400" spc="79" dirty="0">
                <a:latin typeface="Arial"/>
                <a:cs typeface="Arial"/>
              </a:rPr>
              <a:t>  </a:t>
            </a:r>
            <a:r>
              <a:rPr sz="2400" dirty="0">
                <a:latin typeface="Arial"/>
                <a:cs typeface="Arial"/>
              </a:rPr>
              <a:t>information</a:t>
            </a:r>
            <a:r>
              <a:rPr sz="2400" spc="84" dirty="0">
                <a:latin typeface="Arial"/>
                <a:cs typeface="Arial"/>
              </a:rPr>
              <a:t>  </a:t>
            </a:r>
            <a:r>
              <a:rPr sz="2400" dirty="0">
                <a:latin typeface="Arial"/>
                <a:cs typeface="Arial"/>
              </a:rPr>
              <a:t>age,</a:t>
            </a:r>
            <a:r>
              <a:rPr sz="2400" spc="79" dirty="0">
                <a:latin typeface="Arial"/>
                <a:cs typeface="Arial"/>
              </a:rPr>
              <a:t>  </a:t>
            </a:r>
            <a:r>
              <a:rPr sz="2400" dirty="0">
                <a:latin typeface="Arial"/>
                <a:cs typeface="Arial"/>
              </a:rPr>
              <a:t>which</a:t>
            </a:r>
            <a:r>
              <a:rPr sz="2400" spc="79" dirty="0">
                <a:latin typeface="Arial"/>
                <a:cs typeface="Arial"/>
              </a:rPr>
              <a:t>  </a:t>
            </a:r>
            <a:r>
              <a:rPr sz="2400" spc="-9" dirty="0">
                <a:latin typeface="Arial"/>
                <a:cs typeface="Arial"/>
              </a:rPr>
              <a:t>g</a:t>
            </a:r>
            <a:r>
              <a:rPr lang="en-US" sz="2400" spc="-9" dirty="0">
                <a:latin typeface="Arial"/>
                <a:cs typeface="Arial"/>
              </a:rPr>
              <a:t>ave a</a:t>
            </a:r>
            <a:r>
              <a:rPr sz="2400" spc="-9" dirty="0">
                <a:latin typeface="Arial"/>
                <a:cs typeface="Arial"/>
              </a:rPr>
              <a:t> </a:t>
            </a:r>
            <a:r>
              <a:rPr sz="2400" dirty="0">
                <a:latin typeface="Arial"/>
                <a:cs typeface="Arial"/>
              </a:rPr>
              <a:t>boost</a:t>
            </a:r>
            <a:r>
              <a:rPr sz="2400" spc="-13" dirty="0">
                <a:latin typeface="Arial"/>
                <a:cs typeface="Arial"/>
              </a:rPr>
              <a:t> </a:t>
            </a:r>
            <a:r>
              <a:rPr sz="2400" dirty="0">
                <a:latin typeface="Arial"/>
                <a:cs typeface="Arial"/>
              </a:rPr>
              <a:t>to</a:t>
            </a:r>
            <a:r>
              <a:rPr sz="2400" spc="-13" dirty="0">
                <a:latin typeface="Arial"/>
                <a:cs typeface="Arial"/>
              </a:rPr>
              <a:t> </a:t>
            </a:r>
            <a:r>
              <a:rPr sz="2400" dirty="0">
                <a:latin typeface="Arial"/>
                <a:cs typeface="Arial"/>
              </a:rPr>
              <a:t>human</a:t>
            </a:r>
            <a:r>
              <a:rPr sz="2400" spc="-9" dirty="0">
                <a:latin typeface="Arial"/>
                <a:cs typeface="Arial"/>
              </a:rPr>
              <a:t> productivity</a:t>
            </a:r>
            <a:endParaRPr sz="2400" dirty="0">
              <a:latin typeface="Arial"/>
              <a:cs typeface="Arial"/>
            </a:endParaRPr>
          </a:p>
        </p:txBody>
      </p:sp>
      <p:sp>
        <p:nvSpPr>
          <p:cNvPr id="12" name="object 12"/>
          <p:cNvSpPr txBox="1"/>
          <p:nvPr/>
        </p:nvSpPr>
        <p:spPr>
          <a:xfrm>
            <a:off x="537486" y="4107392"/>
            <a:ext cx="5142090" cy="732508"/>
          </a:xfrm>
          <a:prstGeom prst="rect">
            <a:avLst/>
          </a:prstGeom>
        </p:spPr>
        <p:txBody>
          <a:bodyPr vert="horz" wrap="square" lIns="0" tIns="9525" rIns="0" bIns="0" rtlCol="0">
            <a:spAutoFit/>
          </a:bodyPr>
          <a:lstStyle/>
          <a:p>
            <a:pPr marL="11206" marR="4483" algn="just">
              <a:lnSpc>
                <a:spcPct val="100600"/>
              </a:lnSpc>
              <a:spcBef>
                <a:spcPts val="75"/>
              </a:spcBef>
            </a:pPr>
            <a:r>
              <a:rPr sz="2400" dirty="0">
                <a:solidFill>
                  <a:srgbClr val="FF3B2B"/>
                </a:solidFill>
                <a:latin typeface="Arial"/>
                <a:cs typeface="Arial"/>
              </a:rPr>
              <a:t>Ability</a:t>
            </a:r>
            <a:r>
              <a:rPr sz="2400" spc="-9" dirty="0">
                <a:solidFill>
                  <a:srgbClr val="FF3B2B"/>
                </a:solidFill>
                <a:latin typeface="Arial"/>
                <a:cs typeface="Arial"/>
              </a:rPr>
              <a:t> </a:t>
            </a:r>
            <a:r>
              <a:rPr sz="2400" dirty="0">
                <a:solidFill>
                  <a:srgbClr val="FF3B2B"/>
                </a:solidFill>
                <a:latin typeface="Arial"/>
                <a:cs typeface="Arial"/>
              </a:rPr>
              <a:t>to</a:t>
            </a:r>
            <a:r>
              <a:rPr sz="2400" spc="4" dirty="0">
                <a:solidFill>
                  <a:srgbClr val="FF3B2B"/>
                </a:solidFill>
                <a:latin typeface="Arial"/>
                <a:cs typeface="Arial"/>
              </a:rPr>
              <a:t> </a:t>
            </a:r>
            <a:r>
              <a:rPr sz="2400" dirty="0">
                <a:solidFill>
                  <a:srgbClr val="FF3B2B"/>
                </a:solidFill>
                <a:latin typeface="Arial"/>
                <a:cs typeface="Arial"/>
              </a:rPr>
              <a:t>control</a:t>
            </a:r>
            <a:r>
              <a:rPr sz="2400" spc="-13" dirty="0">
                <a:solidFill>
                  <a:srgbClr val="FF3B2B"/>
                </a:solidFill>
                <a:latin typeface="Arial"/>
                <a:cs typeface="Arial"/>
              </a:rPr>
              <a:t> </a:t>
            </a:r>
            <a:r>
              <a:rPr sz="2400" dirty="0">
                <a:solidFill>
                  <a:srgbClr val="FF3B2B"/>
                </a:solidFill>
                <a:latin typeface="Arial"/>
                <a:cs typeface="Arial"/>
              </a:rPr>
              <a:t>alloying</a:t>
            </a:r>
            <a:r>
              <a:rPr sz="2400" spc="-9" dirty="0">
                <a:solidFill>
                  <a:srgbClr val="FF3B2B"/>
                </a:solidFill>
                <a:latin typeface="Arial"/>
                <a:cs typeface="Arial"/>
              </a:rPr>
              <a:t> accurately, </a:t>
            </a:r>
            <a:r>
              <a:rPr sz="2400" dirty="0">
                <a:solidFill>
                  <a:srgbClr val="FF3B2B"/>
                </a:solidFill>
                <a:latin typeface="Arial"/>
                <a:cs typeface="Arial"/>
              </a:rPr>
              <a:t>ability</a:t>
            </a:r>
            <a:r>
              <a:rPr sz="2400" spc="-13" dirty="0">
                <a:solidFill>
                  <a:srgbClr val="FF3B2B"/>
                </a:solidFill>
                <a:latin typeface="Arial"/>
                <a:cs typeface="Arial"/>
              </a:rPr>
              <a:t> </a:t>
            </a:r>
            <a:r>
              <a:rPr sz="2400" dirty="0">
                <a:solidFill>
                  <a:srgbClr val="FF3B2B"/>
                </a:solidFill>
                <a:latin typeface="Arial"/>
                <a:cs typeface="Arial"/>
              </a:rPr>
              <a:t>to</a:t>
            </a:r>
            <a:r>
              <a:rPr sz="2400" spc="-9" dirty="0">
                <a:solidFill>
                  <a:srgbClr val="FF3B2B"/>
                </a:solidFill>
                <a:latin typeface="Arial"/>
                <a:cs typeface="Arial"/>
              </a:rPr>
              <a:t> </a:t>
            </a:r>
            <a:r>
              <a:rPr sz="2400" dirty="0">
                <a:solidFill>
                  <a:srgbClr val="FF3B2B"/>
                </a:solidFill>
                <a:latin typeface="Arial"/>
                <a:cs typeface="Arial"/>
              </a:rPr>
              <a:t>make</a:t>
            </a:r>
            <a:r>
              <a:rPr sz="2400" spc="-9" dirty="0">
                <a:solidFill>
                  <a:srgbClr val="FF3B2B"/>
                </a:solidFill>
                <a:latin typeface="Arial"/>
                <a:cs typeface="Arial"/>
              </a:rPr>
              <a:t> </a:t>
            </a:r>
            <a:r>
              <a:rPr sz="2400" dirty="0">
                <a:solidFill>
                  <a:srgbClr val="FF3B2B"/>
                </a:solidFill>
                <a:latin typeface="Arial"/>
                <a:cs typeface="Arial"/>
              </a:rPr>
              <a:t>thin</a:t>
            </a:r>
            <a:r>
              <a:rPr sz="2400" spc="-9" dirty="0">
                <a:solidFill>
                  <a:srgbClr val="FF3B2B"/>
                </a:solidFill>
                <a:latin typeface="Arial"/>
                <a:cs typeface="Arial"/>
              </a:rPr>
              <a:t> </a:t>
            </a:r>
            <a:r>
              <a:rPr sz="2400" spc="-18" dirty="0">
                <a:solidFill>
                  <a:srgbClr val="FF3B2B"/>
                </a:solidFill>
                <a:latin typeface="Arial"/>
                <a:cs typeface="Arial"/>
              </a:rPr>
              <a:t>films</a:t>
            </a:r>
            <a:endParaRPr sz="2400" dirty="0">
              <a:latin typeface="Arial"/>
              <a:cs typeface="Arial"/>
            </a:endParaRPr>
          </a:p>
        </p:txBody>
      </p:sp>
      <p:pic>
        <p:nvPicPr>
          <p:cNvPr id="13" name="Picture 12">
            <a:extLst>
              <a:ext uri="{FF2B5EF4-FFF2-40B4-BE49-F238E27FC236}">
                <a16:creationId xmlns:a16="http://schemas.microsoft.com/office/drawing/2014/main" id="{AACCC140-6F87-E16E-D96E-BEB3E523BFB0}"/>
              </a:ext>
            </a:extLst>
          </p:cNvPr>
          <p:cNvPicPr>
            <a:picLocks noChangeAspect="1"/>
          </p:cNvPicPr>
          <p:nvPr/>
        </p:nvPicPr>
        <p:blipFill>
          <a:blip r:embed="rId3"/>
          <a:stretch>
            <a:fillRect/>
          </a:stretch>
        </p:blipFill>
        <p:spPr>
          <a:xfrm>
            <a:off x="6089737" y="1299662"/>
            <a:ext cx="5439222" cy="36279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10562</TotalTime>
  <Words>702</Words>
  <Application>Microsoft Office PowerPoint</Application>
  <PresentationFormat>Widescreen</PresentationFormat>
  <Paragraphs>63</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Carlito</vt:lpstr>
      <vt:lpstr>Google Sans</vt:lpstr>
      <vt:lpstr>LiberationSerif</vt:lpstr>
      <vt:lpstr>LiberationSerif-Bold</vt:lpstr>
      <vt:lpstr>Roboto</vt:lpstr>
      <vt:lpstr>Times New Roman</vt:lpstr>
      <vt:lpstr>Office Theme</vt:lpstr>
      <vt:lpstr>Materials Science and Engineering</vt:lpstr>
      <vt:lpstr>Syllabus</vt:lpstr>
      <vt:lpstr>What is Materials Science and Engineering?</vt:lpstr>
      <vt:lpstr>Materials Science and Engineering</vt:lpstr>
      <vt:lpstr>Materials through the ages</vt:lpstr>
      <vt:lpstr>Materials through the ages</vt:lpstr>
      <vt:lpstr>Materials through the ages</vt:lpstr>
      <vt:lpstr>Materials through the ages</vt:lpstr>
      <vt:lpstr>Materials through the ages</vt:lpstr>
      <vt:lpstr>Computational Materials Science</vt:lpstr>
      <vt:lpstr>Computational Materials Applications</vt:lpstr>
      <vt:lpstr>Some examples of simulation</vt:lpstr>
      <vt:lpstr>Classification of Materials</vt:lpstr>
      <vt:lpstr>A Few Additional Categories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Nanotechnology</dc:title>
  <dc:creator>Aadil Abass shah</dc:creator>
  <cp:lastModifiedBy>Ranjit Kumar</cp:lastModifiedBy>
  <cp:revision>40</cp:revision>
  <dcterms:created xsi:type="dcterms:W3CDTF">2022-10-18T13:55:46Z</dcterms:created>
  <dcterms:modified xsi:type="dcterms:W3CDTF">2024-08-14T09:33:49Z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2020-08-25T00:00:00Z</vt:filetime>
  </property>
  <property fmtid="{D5CDD505-2E9C-101B-9397-08002B2CF9AE}" pid="3" name="Creator">
    <vt:lpwstr>Microsoft® PowerPoint® 2019</vt:lpwstr>
  </property>
  <property fmtid="{D5CDD505-2E9C-101B-9397-08002B2CF9AE}" pid="4" name="LastSaved">
    <vt:filetime>2022-10-18T00:00:00Z</vt:filetime>
  </property>
</Properties>
</file>